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omments/modernComment_7FE4E072_3B0BEBA8.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E4E04A_7BD19D34.xml" ContentType="application/vnd.ms-powerpoint.comments+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34"/>
  </p:notesMasterIdLst>
  <p:sldIdLst>
    <p:sldId id="256" r:id="rId5"/>
    <p:sldId id="2145706064" r:id="rId6"/>
    <p:sldId id="2145706061" r:id="rId7"/>
    <p:sldId id="2145706070" r:id="rId8"/>
    <p:sldId id="258" r:id="rId9"/>
    <p:sldId id="2145706037" r:id="rId10"/>
    <p:sldId id="2145706063" r:id="rId11"/>
    <p:sldId id="2145706062" r:id="rId12"/>
    <p:sldId id="2145706048" r:id="rId13"/>
    <p:sldId id="2145706041" r:id="rId14"/>
    <p:sldId id="2145706030" r:id="rId15"/>
    <p:sldId id="2145706023" r:id="rId16"/>
    <p:sldId id="2145706067" r:id="rId17"/>
    <p:sldId id="2145706096" r:id="rId18"/>
    <p:sldId id="2145706069" r:id="rId19"/>
    <p:sldId id="2145706098" r:id="rId20"/>
    <p:sldId id="2145706093" r:id="rId21"/>
    <p:sldId id="2145706097" r:id="rId22"/>
    <p:sldId id="2145706068" r:id="rId23"/>
    <p:sldId id="2145706073" r:id="rId24"/>
    <p:sldId id="2145706084" r:id="rId25"/>
    <p:sldId id="2145706100" r:id="rId26"/>
    <p:sldId id="2145706102" r:id="rId27"/>
    <p:sldId id="2145705992" r:id="rId28"/>
    <p:sldId id="2145706101" r:id="rId29"/>
    <p:sldId id="2145706058" r:id="rId30"/>
    <p:sldId id="2145706103" r:id="rId31"/>
    <p:sldId id="2145706077" r:id="rId32"/>
    <p:sldId id="214570599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EEA50B-31A7-2929-C8FC-5A05F4402690}" name="Yeilding, Rosemary" initials="RY" userId="S::g848t948@wichita.edu::eed0a853-cb8c-4733-90e5-a0fe59ea29d2" providerId="AD"/>
  <p188:author id="{E86C793D-F856-5303-F40B-F976C649A16B}" name="Dakuri, Yamini" initials="DY" userId="S::n494f589@wichita.edu::c1f586b4-cbd9-42f3-960e-bfc4f769ad74" providerId="AD"/>
  <p188:author id="{789ECF73-53AD-1B22-6CB4-AF5FC40DCD6E}" name="Pammi, Uma Maheswara Reddy" initials="PR" userId="S::q836j355@wichita.edu::fec0fdf2-e957-4b74-bcf7-58d3c49e2055" providerId="AD"/>
  <p188:author id="{432D89C1-7954-17AE-BF03-DACD588D24DE}" name="Kongara, Jaswanth" initials="KJ" userId="S::q249r865@wichita.edu::82589abe-2c60-4b8a-b739-b1c8151028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CB"/>
    <a:srgbClr val="FFF6E7"/>
    <a:srgbClr val="2429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79F35-50D2-B2C6-FE55-CDE781DA0078}" v="4" dt="2023-12-08T00:26:33.783"/>
    <p1510:client id="{8FF9F2C5-EA15-4017-94DC-6C23F87C0239}" v="4" dt="2023-11-29T23:52:23.235"/>
    <p1510:client id="{B3969DE8-66AE-6F1C-5E63-B56CD0CC263F}" v="20" dt="2023-11-29T23:09:03.462"/>
    <p1510:client id="{CB29FA80-B3CD-A3B0-2019-629486E9DFD7}" v="125" dt="2023-12-07T19:41:41.759"/>
    <p1510:client id="{F043BDA0-023C-9B4D-0B21-0C23D3D92947}" v="1054" dt="2023-12-09T04:30:03.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7FE4E04A_7BD19D34.xml><?xml version="1.0" encoding="utf-8"?>
<p188:cmLst xmlns:a="http://schemas.openxmlformats.org/drawingml/2006/main" xmlns:r="http://schemas.openxmlformats.org/officeDocument/2006/relationships" xmlns:p188="http://schemas.microsoft.com/office/powerpoint/2018/8/main">
  <p188:cm id="{4EFB99C0-AD00-4B64-8B01-92B35D8B90D3}" authorId="{25EEA50B-31A7-2929-C8FC-5A05F4402690}" created="2023-11-29T21:30:32.519">
    <pc:sldMkLst xmlns:pc="http://schemas.microsoft.com/office/powerpoint/2013/main/command">
      <pc:docMk/>
      <pc:sldMk cId="2077334836" sldId="2145706058"/>
    </pc:sldMkLst>
    <p188:txBody>
      <a:bodyPr/>
      <a:lstStyle/>
      <a:p>
        <a:r>
          <a:rPr lang="en-US"/>
          <a:t>YOU ARE PRESENTING TODAY!!!! Make sure you add at least one slide containing a sample report of what you could produce for meritrust.</a:t>
        </a:r>
      </a:p>
    </p188:txBody>
  </p188:cm>
</p188:cmLst>
</file>

<file path=ppt/comments/modernComment_7FE4E072_3B0BEBA8.xml><?xml version="1.0" encoding="utf-8"?>
<p188:cmLst xmlns:a="http://schemas.openxmlformats.org/drawingml/2006/main" xmlns:r="http://schemas.openxmlformats.org/officeDocument/2006/relationships" xmlns:p188="http://schemas.microsoft.com/office/powerpoint/2018/8/main">
  <p188:cm id="{C7DAC54B-7F80-414A-AB26-8ADB51C8A756}" authorId="{25EEA50B-31A7-2929-C8FC-5A05F4402690}" created="2023-11-20T23:21:59.338">
    <pc:sldMkLst xmlns:pc="http://schemas.microsoft.com/office/powerpoint/2013/main/command">
      <pc:docMk/>
      <pc:sldMk cId="990636968" sldId="2145706098"/>
    </pc:sldMkLst>
    <p188:replyLst>
      <p188:reply id="{DA242951-6536-4344-AB8F-1E45BC0B1814}" authorId="{789ECF73-53AD-1B22-6CB4-AF5FC40DCD6E}" created="2023-11-27T21:14:15.410">
        <p188:txBody>
          <a:bodyPr/>
          <a:lstStyle/>
          <a:p>
            <a:r>
              <a:rPr lang="en-US"/>
              <a:t>we explored two approaches for this:
1.Keeping credit tier as influencer instead of credit score resulted accuracy of ~73%.
2.As per your suggestion, grouping credit scores into tiers (e.g., 4 tiers are under 600-699 range) resulted in an accuracy of ~80% for Logistic and ~82% for Random Forest.</a:t>
            </a:r>
          </a:p>
        </p188:txBody>
      </p188:reply>
    </p188:replyLst>
    <p188:txBody>
      <a:bodyPr/>
      <a:lstStyle/>
      <a:p>
        <a:r>
          <a:rPr lang="en-US"/>
          <a:t>You might consider refining these categories further - there is a big difference between 600 and 699</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svg"/><Relationship Id="rId1" Type="http://schemas.openxmlformats.org/officeDocument/2006/relationships/image" Target="../media/image23.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svg"/><Relationship Id="rId1" Type="http://schemas.openxmlformats.org/officeDocument/2006/relationships/image" Target="../media/image23.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E5C789-12B4-43CD-9DCB-FA6380E6FAB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071DC08-4108-43D0-B0B4-B69460BE74BC}">
      <dgm:prSet/>
      <dgm:spPr/>
      <dgm:t>
        <a:bodyPr/>
        <a:lstStyle/>
        <a:p>
          <a:r>
            <a:rPr lang="en-US"/>
            <a:t>Analyzed the impact of various data points on loan defaults.</a:t>
          </a:r>
        </a:p>
      </dgm:t>
    </dgm:pt>
    <dgm:pt modelId="{5CC4C5DC-42DB-436B-A1FF-3C3EC5F31006}" type="parTrans" cxnId="{05BDFFE1-E8E7-4D55-A453-A1D08553F179}">
      <dgm:prSet/>
      <dgm:spPr/>
      <dgm:t>
        <a:bodyPr/>
        <a:lstStyle/>
        <a:p>
          <a:pPr algn="l"/>
          <a:endParaRPr lang="en-US"/>
        </a:p>
      </dgm:t>
    </dgm:pt>
    <dgm:pt modelId="{2290D5ED-D91F-4906-B747-53C29DFDD0A9}" type="sibTrans" cxnId="{05BDFFE1-E8E7-4D55-A453-A1D08553F179}">
      <dgm:prSet/>
      <dgm:spPr/>
      <dgm:t>
        <a:bodyPr/>
        <a:lstStyle/>
        <a:p>
          <a:endParaRPr lang="en-US"/>
        </a:p>
      </dgm:t>
    </dgm:pt>
    <dgm:pt modelId="{3E71FBE5-BC8E-476E-A59D-74F030C05D25}">
      <dgm:prSet/>
      <dgm:spPr/>
      <dgm:t>
        <a:bodyPr/>
        <a:lstStyle/>
        <a:p>
          <a:r>
            <a:rPr lang="en-US"/>
            <a:t>Visualized and understood the data's main features.</a:t>
          </a:r>
        </a:p>
      </dgm:t>
    </dgm:pt>
    <dgm:pt modelId="{DA428EA1-C1BD-4E05-A276-C1F491AC3332}" type="parTrans" cxnId="{D0EAB248-8AC0-4CD7-A3E0-800F56178D35}">
      <dgm:prSet/>
      <dgm:spPr/>
      <dgm:t>
        <a:bodyPr/>
        <a:lstStyle/>
        <a:p>
          <a:pPr algn="l"/>
          <a:endParaRPr lang="en-US"/>
        </a:p>
      </dgm:t>
    </dgm:pt>
    <dgm:pt modelId="{AE6C2E8D-5F14-4DDB-907E-66DC5B6394F3}" type="sibTrans" cxnId="{D0EAB248-8AC0-4CD7-A3E0-800F56178D35}">
      <dgm:prSet/>
      <dgm:spPr/>
      <dgm:t>
        <a:bodyPr/>
        <a:lstStyle/>
        <a:p>
          <a:endParaRPr lang="en-US"/>
        </a:p>
      </dgm:t>
    </dgm:pt>
    <dgm:pt modelId="{2D7844CB-9CB4-46F1-A370-3528CCF8684E}">
      <dgm:prSet/>
      <dgm:spPr/>
      <dgm:t>
        <a:bodyPr/>
        <a:lstStyle/>
        <a:p>
          <a:r>
            <a:rPr lang="en-US"/>
            <a:t>Data Preparation: Addressed missing values, removed unwanted features, and handled outliers.</a:t>
          </a:r>
        </a:p>
      </dgm:t>
    </dgm:pt>
    <dgm:pt modelId="{1696389B-41DE-4670-B1C2-F93F632CE2E2}" type="parTrans" cxnId="{C89D9CCB-74D4-4B26-B1D6-9EC75EB3F28F}">
      <dgm:prSet/>
      <dgm:spPr/>
      <dgm:t>
        <a:bodyPr/>
        <a:lstStyle/>
        <a:p>
          <a:pPr algn="l"/>
          <a:endParaRPr lang="en-US"/>
        </a:p>
      </dgm:t>
    </dgm:pt>
    <dgm:pt modelId="{9C9849BB-F06F-421D-A2A6-F2AD852533A0}" type="sibTrans" cxnId="{C89D9CCB-74D4-4B26-B1D6-9EC75EB3F28F}">
      <dgm:prSet/>
      <dgm:spPr/>
      <dgm:t>
        <a:bodyPr/>
        <a:lstStyle/>
        <a:p>
          <a:endParaRPr lang="en-US"/>
        </a:p>
      </dgm:t>
    </dgm:pt>
    <dgm:pt modelId="{0B2C7452-0AB6-40F2-BA75-F414A3150A12}">
      <dgm:prSet/>
      <dgm:spPr/>
      <dgm:t>
        <a:bodyPr/>
        <a:lstStyle/>
        <a:p>
          <a:r>
            <a:rPr lang="en-US"/>
            <a:t>Used logistic regression and random forest models to learn from the data.</a:t>
          </a:r>
        </a:p>
      </dgm:t>
    </dgm:pt>
    <dgm:pt modelId="{243BC58F-8796-44EF-8E93-78F15571CAEA}" type="parTrans" cxnId="{F1D2AC59-DD1A-4CE5-AFCB-B9B8EF3A5B65}">
      <dgm:prSet/>
      <dgm:spPr/>
      <dgm:t>
        <a:bodyPr/>
        <a:lstStyle/>
        <a:p>
          <a:pPr algn="l"/>
          <a:endParaRPr lang="en-US"/>
        </a:p>
      </dgm:t>
    </dgm:pt>
    <dgm:pt modelId="{1027DE19-B884-4467-929B-4338C87BEC70}" type="sibTrans" cxnId="{F1D2AC59-DD1A-4CE5-AFCB-B9B8EF3A5B65}">
      <dgm:prSet/>
      <dgm:spPr/>
      <dgm:t>
        <a:bodyPr/>
        <a:lstStyle/>
        <a:p>
          <a:endParaRPr lang="en-US"/>
        </a:p>
      </dgm:t>
    </dgm:pt>
    <dgm:pt modelId="{4F8CCCD0-C71C-423E-8500-EEEF6300AB4A}">
      <dgm:prSet/>
      <dgm:spPr/>
      <dgm:t>
        <a:bodyPr/>
        <a:lstStyle/>
        <a:p>
          <a:r>
            <a:rPr lang="en-US"/>
            <a:t>Tested our models and measured how well they performed using several scores.</a:t>
          </a:r>
        </a:p>
      </dgm:t>
    </dgm:pt>
    <dgm:pt modelId="{80D21B20-6488-4AAD-A1CC-342094BFF0BF}" type="parTrans" cxnId="{D86797FA-CA6E-4BA6-8C8F-D738F3BFD393}">
      <dgm:prSet/>
      <dgm:spPr/>
      <dgm:t>
        <a:bodyPr/>
        <a:lstStyle/>
        <a:p>
          <a:pPr algn="l"/>
          <a:endParaRPr lang="en-US"/>
        </a:p>
      </dgm:t>
    </dgm:pt>
    <dgm:pt modelId="{7C179154-F204-4E86-8425-7970F7E98884}" type="sibTrans" cxnId="{D86797FA-CA6E-4BA6-8C8F-D738F3BFD393}">
      <dgm:prSet/>
      <dgm:spPr/>
      <dgm:t>
        <a:bodyPr/>
        <a:lstStyle/>
        <a:p>
          <a:endParaRPr lang="en-US"/>
        </a:p>
      </dgm:t>
    </dgm:pt>
    <dgm:pt modelId="{DD89BDF1-8CDD-4413-B479-B96A749556B7}" type="pres">
      <dgm:prSet presAssocID="{A5E5C789-12B4-43CD-9DCB-FA6380E6FAB9}" presName="root" presStyleCnt="0">
        <dgm:presLayoutVars>
          <dgm:dir/>
          <dgm:resizeHandles val="exact"/>
        </dgm:presLayoutVars>
      </dgm:prSet>
      <dgm:spPr/>
    </dgm:pt>
    <dgm:pt modelId="{0E7356EF-5211-47E7-863A-D3BD65B8A21F}" type="pres">
      <dgm:prSet presAssocID="{A5E5C789-12B4-43CD-9DCB-FA6380E6FAB9}" presName="container" presStyleCnt="0">
        <dgm:presLayoutVars>
          <dgm:dir/>
          <dgm:resizeHandles val="exact"/>
        </dgm:presLayoutVars>
      </dgm:prSet>
      <dgm:spPr/>
    </dgm:pt>
    <dgm:pt modelId="{7E3BBB5E-6685-43A2-8241-A99B1F148DB1}" type="pres">
      <dgm:prSet presAssocID="{E071DC08-4108-43D0-B0B4-B69460BE74BC}" presName="compNode" presStyleCnt="0"/>
      <dgm:spPr/>
    </dgm:pt>
    <dgm:pt modelId="{B76471D9-FBC8-4390-AFC6-72EB06845ED9}" type="pres">
      <dgm:prSet presAssocID="{E071DC08-4108-43D0-B0B4-B69460BE74BC}" presName="iconBgRect" presStyleLbl="bgShp" presStyleIdx="0" presStyleCnt="5"/>
      <dgm:spPr/>
    </dgm:pt>
    <dgm:pt modelId="{AF42E62E-4B27-4A35-98DC-190F17B9800F}" type="pres">
      <dgm:prSet presAssocID="{E071DC08-4108-43D0-B0B4-B69460BE74B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9C2CDC35-CE01-47B3-9EFB-B76B5E179FEA}" type="pres">
      <dgm:prSet presAssocID="{E071DC08-4108-43D0-B0B4-B69460BE74BC}" presName="spaceRect" presStyleCnt="0"/>
      <dgm:spPr/>
    </dgm:pt>
    <dgm:pt modelId="{5226137F-BA38-4C07-B5E4-6350C3C7FF7A}" type="pres">
      <dgm:prSet presAssocID="{E071DC08-4108-43D0-B0B4-B69460BE74BC}" presName="textRect" presStyleLbl="revTx" presStyleIdx="0" presStyleCnt="5">
        <dgm:presLayoutVars>
          <dgm:chMax val="1"/>
          <dgm:chPref val="1"/>
        </dgm:presLayoutVars>
      </dgm:prSet>
      <dgm:spPr/>
    </dgm:pt>
    <dgm:pt modelId="{9D4CB238-8DB8-44B2-AB48-9A4988591B2F}" type="pres">
      <dgm:prSet presAssocID="{2290D5ED-D91F-4906-B747-53C29DFDD0A9}" presName="sibTrans" presStyleLbl="sibTrans2D1" presStyleIdx="0" presStyleCnt="0"/>
      <dgm:spPr/>
    </dgm:pt>
    <dgm:pt modelId="{EF38CC98-F0C8-44E5-9C87-372B3CA4D5C9}" type="pres">
      <dgm:prSet presAssocID="{3E71FBE5-BC8E-476E-A59D-74F030C05D25}" presName="compNode" presStyleCnt="0"/>
      <dgm:spPr/>
    </dgm:pt>
    <dgm:pt modelId="{B1F73466-C2F2-4D40-BEC0-59F5A2926777}" type="pres">
      <dgm:prSet presAssocID="{3E71FBE5-BC8E-476E-A59D-74F030C05D25}" presName="iconBgRect" presStyleLbl="bgShp" presStyleIdx="1" presStyleCnt="5"/>
      <dgm:spPr/>
    </dgm:pt>
    <dgm:pt modelId="{92F9F851-1F64-48AE-B408-8FDACA673306}" type="pres">
      <dgm:prSet presAssocID="{3E71FBE5-BC8E-476E-A59D-74F030C05D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17CBF29-267B-4222-9DED-CF314600BFE7}" type="pres">
      <dgm:prSet presAssocID="{3E71FBE5-BC8E-476E-A59D-74F030C05D25}" presName="spaceRect" presStyleCnt="0"/>
      <dgm:spPr/>
    </dgm:pt>
    <dgm:pt modelId="{E18C2F54-48A3-4271-A234-2696886A080D}" type="pres">
      <dgm:prSet presAssocID="{3E71FBE5-BC8E-476E-A59D-74F030C05D25}" presName="textRect" presStyleLbl="revTx" presStyleIdx="1" presStyleCnt="5">
        <dgm:presLayoutVars>
          <dgm:chMax val="1"/>
          <dgm:chPref val="1"/>
        </dgm:presLayoutVars>
      </dgm:prSet>
      <dgm:spPr/>
    </dgm:pt>
    <dgm:pt modelId="{BF8E4D4B-9002-4BA8-A557-848D1F41FFFC}" type="pres">
      <dgm:prSet presAssocID="{AE6C2E8D-5F14-4DDB-907E-66DC5B6394F3}" presName="sibTrans" presStyleLbl="sibTrans2D1" presStyleIdx="0" presStyleCnt="0"/>
      <dgm:spPr/>
    </dgm:pt>
    <dgm:pt modelId="{AE6DBD49-B032-4029-B957-641016B483B4}" type="pres">
      <dgm:prSet presAssocID="{2D7844CB-9CB4-46F1-A370-3528CCF8684E}" presName="compNode" presStyleCnt="0"/>
      <dgm:spPr/>
    </dgm:pt>
    <dgm:pt modelId="{5EAC080F-304C-4F04-8235-B6B9AF1FCD7C}" type="pres">
      <dgm:prSet presAssocID="{2D7844CB-9CB4-46F1-A370-3528CCF8684E}" presName="iconBgRect" presStyleLbl="bgShp" presStyleIdx="2" presStyleCnt="5"/>
      <dgm:spPr/>
    </dgm:pt>
    <dgm:pt modelId="{2F36144D-5DE8-4026-AF5D-DB3B82BC50B4}" type="pres">
      <dgm:prSet presAssocID="{2D7844CB-9CB4-46F1-A370-3528CCF868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5D10CCEE-1124-45C4-9D2E-DBC0158ED8D8}" type="pres">
      <dgm:prSet presAssocID="{2D7844CB-9CB4-46F1-A370-3528CCF8684E}" presName="spaceRect" presStyleCnt="0"/>
      <dgm:spPr/>
    </dgm:pt>
    <dgm:pt modelId="{08602098-A07E-416B-9008-10BE42401F94}" type="pres">
      <dgm:prSet presAssocID="{2D7844CB-9CB4-46F1-A370-3528CCF8684E}" presName="textRect" presStyleLbl="revTx" presStyleIdx="2" presStyleCnt="5">
        <dgm:presLayoutVars>
          <dgm:chMax val="1"/>
          <dgm:chPref val="1"/>
        </dgm:presLayoutVars>
      </dgm:prSet>
      <dgm:spPr/>
    </dgm:pt>
    <dgm:pt modelId="{E26D31E1-C87D-49D1-8B72-268316F44487}" type="pres">
      <dgm:prSet presAssocID="{9C9849BB-F06F-421D-A2A6-F2AD852533A0}" presName="sibTrans" presStyleLbl="sibTrans2D1" presStyleIdx="0" presStyleCnt="0"/>
      <dgm:spPr/>
    </dgm:pt>
    <dgm:pt modelId="{09E644D9-5BBE-48DA-B7CB-07C811B0D05D}" type="pres">
      <dgm:prSet presAssocID="{0B2C7452-0AB6-40F2-BA75-F414A3150A12}" presName="compNode" presStyleCnt="0"/>
      <dgm:spPr/>
    </dgm:pt>
    <dgm:pt modelId="{4092C456-14AC-407F-974F-E4B52854582B}" type="pres">
      <dgm:prSet presAssocID="{0B2C7452-0AB6-40F2-BA75-F414A3150A12}" presName="iconBgRect" presStyleLbl="bgShp" presStyleIdx="3" presStyleCnt="5"/>
      <dgm:spPr/>
    </dgm:pt>
    <dgm:pt modelId="{D43191F8-70FF-4A91-9298-AE928F7CA417}" type="pres">
      <dgm:prSet presAssocID="{0B2C7452-0AB6-40F2-BA75-F414A3150A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ir tree with solid fill"/>
        </a:ext>
      </dgm:extLst>
    </dgm:pt>
    <dgm:pt modelId="{1DD89BF1-E25A-44B2-AC1E-B45FD40B46CA}" type="pres">
      <dgm:prSet presAssocID="{0B2C7452-0AB6-40F2-BA75-F414A3150A12}" presName="spaceRect" presStyleCnt="0"/>
      <dgm:spPr/>
    </dgm:pt>
    <dgm:pt modelId="{27B5D1B1-CF4B-4A97-B0C9-AEF40D3CE92F}" type="pres">
      <dgm:prSet presAssocID="{0B2C7452-0AB6-40F2-BA75-F414A3150A12}" presName="textRect" presStyleLbl="revTx" presStyleIdx="3" presStyleCnt="5">
        <dgm:presLayoutVars>
          <dgm:chMax val="1"/>
          <dgm:chPref val="1"/>
        </dgm:presLayoutVars>
      </dgm:prSet>
      <dgm:spPr/>
    </dgm:pt>
    <dgm:pt modelId="{8ED0110A-E225-4845-934D-6A7795DCD134}" type="pres">
      <dgm:prSet presAssocID="{1027DE19-B884-4467-929B-4338C87BEC70}" presName="sibTrans" presStyleLbl="sibTrans2D1" presStyleIdx="0" presStyleCnt="0"/>
      <dgm:spPr/>
    </dgm:pt>
    <dgm:pt modelId="{448B8510-6620-4144-968F-3DA6E5CA7646}" type="pres">
      <dgm:prSet presAssocID="{4F8CCCD0-C71C-423E-8500-EEEF6300AB4A}" presName="compNode" presStyleCnt="0"/>
      <dgm:spPr/>
    </dgm:pt>
    <dgm:pt modelId="{A2228B20-EBF9-48AB-9382-E26D54BBFAE5}" type="pres">
      <dgm:prSet presAssocID="{4F8CCCD0-C71C-423E-8500-EEEF6300AB4A}" presName="iconBgRect" presStyleLbl="bgShp" presStyleIdx="4" presStyleCnt="5"/>
      <dgm:spPr/>
    </dgm:pt>
    <dgm:pt modelId="{9A90DC89-4A09-419B-B1FB-8CEFA4ABD896}" type="pres">
      <dgm:prSet presAssocID="{4F8CCCD0-C71C-423E-8500-EEEF6300AB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3474695-A819-4748-AA83-E96916CDABDC}" type="pres">
      <dgm:prSet presAssocID="{4F8CCCD0-C71C-423E-8500-EEEF6300AB4A}" presName="spaceRect" presStyleCnt="0"/>
      <dgm:spPr/>
    </dgm:pt>
    <dgm:pt modelId="{55A19220-4627-4D20-AA00-8C3005E4460C}" type="pres">
      <dgm:prSet presAssocID="{4F8CCCD0-C71C-423E-8500-EEEF6300AB4A}" presName="textRect" presStyleLbl="revTx" presStyleIdx="4" presStyleCnt="5">
        <dgm:presLayoutVars>
          <dgm:chMax val="1"/>
          <dgm:chPref val="1"/>
        </dgm:presLayoutVars>
      </dgm:prSet>
      <dgm:spPr/>
    </dgm:pt>
  </dgm:ptLst>
  <dgm:cxnLst>
    <dgm:cxn modelId="{B32A3309-3D9F-438B-B509-37F0418990A8}" type="presOf" srcId="{2D7844CB-9CB4-46F1-A370-3528CCF8684E}" destId="{08602098-A07E-416B-9008-10BE42401F94}" srcOrd="0" destOrd="0" presId="urn:microsoft.com/office/officeart/2018/2/layout/IconCircleList"/>
    <dgm:cxn modelId="{3A51340A-EB64-4996-8D2D-5E686F94E5F2}" type="presOf" srcId="{4F8CCCD0-C71C-423E-8500-EEEF6300AB4A}" destId="{55A19220-4627-4D20-AA00-8C3005E4460C}" srcOrd="0" destOrd="0" presId="urn:microsoft.com/office/officeart/2018/2/layout/IconCircleList"/>
    <dgm:cxn modelId="{3EEAFB15-CA77-4A9D-983A-9BB81511CDA7}" type="presOf" srcId="{3E71FBE5-BC8E-476E-A59D-74F030C05D25}" destId="{E18C2F54-48A3-4271-A234-2696886A080D}" srcOrd="0" destOrd="0" presId="urn:microsoft.com/office/officeart/2018/2/layout/IconCircleList"/>
    <dgm:cxn modelId="{CB170F2B-9FC2-4331-BA85-1D579EC78504}" type="presOf" srcId="{1027DE19-B884-4467-929B-4338C87BEC70}" destId="{8ED0110A-E225-4845-934D-6A7795DCD134}" srcOrd="0" destOrd="0" presId="urn:microsoft.com/office/officeart/2018/2/layout/IconCircleList"/>
    <dgm:cxn modelId="{3E6B803C-9BC1-46A9-BC7E-FA394F2F2C61}" type="presOf" srcId="{0B2C7452-0AB6-40F2-BA75-F414A3150A12}" destId="{27B5D1B1-CF4B-4A97-B0C9-AEF40D3CE92F}" srcOrd="0" destOrd="0" presId="urn:microsoft.com/office/officeart/2018/2/layout/IconCircleList"/>
    <dgm:cxn modelId="{F659C264-D477-418F-89C8-ED3DDAC9314B}" type="presOf" srcId="{AE6C2E8D-5F14-4DDB-907E-66DC5B6394F3}" destId="{BF8E4D4B-9002-4BA8-A557-848D1F41FFFC}" srcOrd="0" destOrd="0" presId="urn:microsoft.com/office/officeart/2018/2/layout/IconCircleList"/>
    <dgm:cxn modelId="{D0EAB248-8AC0-4CD7-A3E0-800F56178D35}" srcId="{A5E5C789-12B4-43CD-9DCB-FA6380E6FAB9}" destId="{3E71FBE5-BC8E-476E-A59D-74F030C05D25}" srcOrd="1" destOrd="0" parTransId="{DA428EA1-C1BD-4E05-A276-C1F491AC3332}" sibTransId="{AE6C2E8D-5F14-4DDB-907E-66DC5B6394F3}"/>
    <dgm:cxn modelId="{F1D2AC59-DD1A-4CE5-AFCB-B9B8EF3A5B65}" srcId="{A5E5C789-12B4-43CD-9DCB-FA6380E6FAB9}" destId="{0B2C7452-0AB6-40F2-BA75-F414A3150A12}" srcOrd="3" destOrd="0" parTransId="{243BC58F-8796-44EF-8E93-78F15571CAEA}" sibTransId="{1027DE19-B884-4467-929B-4338C87BEC70}"/>
    <dgm:cxn modelId="{0C8FBD7B-2AD7-49FD-AA5C-68953733EF11}" type="presOf" srcId="{9C9849BB-F06F-421D-A2A6-F2AD852533A0}" destId="{E26D31E1-C87D-49D1-8B72-268316F44487}" srcOrd="0" destOrd="0" presId="urn:microsoft.com/office/officeart/2018/2/layout/IconCircleList"/>
    <dgm:cxn modelId="{E044FB83-16F1-4E49-ABDF-4B0CFD9FADB1}" type="presOf" srcId="{A5E5C789-12B4-43CD-9DCB-FA6380E6FAB9}" destId="{DD89BDF1-8CDD-4413-B479-B96A749556B7}" srcOrd="0" destOrd="0" presId="urn:microsoft.com/office/officeart/2018/2/layout/IconCircleList"/>
    <dgm:cxn modelId="{05485F97-4C78-460D-B5C1-9D951B899525}" type="presOf" srcId="{2290D5ED-D91F-4906-B747-53C29DFDD0A9}" destId="{9D4CB238-8DB8-44B2-AB48-9A4988591B2F}" srcOrd="0" destOrd="0" presId="urn:microsoft.com/office/officeart/2018/2/layout/IconCircleList"/>
    <dgm:cxn modelId="{C89D9CCB-74D4-4B26-B1D6-9EC75EB3F28F}" srcId="{A5E5C789-12B4-43CD-9DCB-FA6380E6FAB9}" destId="{2D7844CB-9CB4-46F1-A370-3528CCF8684E}" srcOrd="2" destOrd="0" parTransId="{1696389B-41DE-4670-B1C2-F93F632CE2E2}" sibTransId="{9C9849BB-F06F-421D-A2A6-F2AD852533A0}"/>
    <dgm:cxn modelId="{28DC7DE1-F6C5-44E4-8187-A1A077D42553}" type="presOf" srcId="{E071DC08-4108-43D0-B0B4-B69460BE74BC}" destId="{5226137F-BA38-4C07-B5E4-6350C3C7FF7A}" srcOrd="0" destOrd="0" presId="urn:microsoft.com/office/officeart/2018/2/layout/IconCircleList"/>
    <dgm:cxn modelId="{05BDFFE1-E8E7-4D55-A453-A1D08553F179}" srcId="{A5E5C789-12B4-43CD-9DCB-FA6380E6FAB9}" destId="{E071DC08-4108-43D0-B0B4-B69460BE74BC}" srcOrd="0" destOrd="0" parTransId="{5CC4C5DC-42DB-436B-A1FF-3C3EC5F31006}" sibTransId="{2290D5ED-D91F-4906-B747-53C29DFDD0A9}"/>
    <dgm:cxn modelId="{D86797FA-CA6E-4BA6-8C8F-D738F3BFD393}" srcId="{A5E5C789-12B4-43CD-9DCB-FA6380E6FAB9}" destId="{4F8CCCD0-C71C-423E-8500-EEEF6300AB4A}" srcOrd="4" destOrd="0" parTransId="{80D21B20-6488-4AAD-A1CC-342094BFF0BF}" sibTransId="{7C179154-F204-4E86-8425-7970F7E98884}"/>
    <dgm:cxn modelId="{E643B9D5-1B57-463F-A991-736C4352A922}" type="presParOf" srcId="{DD89BDF1-8CDD-4413-B479-B96A749556B7}" destId="{0E7356EF-5211-47E7-863A-D3BD65B8A21F}" srcOrd="0" destOrd="0" presId="urn:microsoft.com/office/officeart/2018/2/layout/IconCircleList"/>
    <dgm:cxn modelId="{18D52E7F-47C7-4F2C-B93B-7BDFCB7EF78A}" type="presParOf" srcId="{0E7356EF-5211-47E7-863A-D3BD65B8A21F}" destId="{7E3BBB5E-6685-43A2-8241-A99B1F148DB1}" srcOrd="0" destOrd="0" presId="urn:microsoft.com/office/officeart/2018/2/layout/IconCircleList"/>
    <dgm:cxn modelId="{342FFE54-451D-43DA-8815-3DCADCF1C530}" type="presParOf" srcId="{7E3BBB5E-6685-43A2-8241-A99B1F148DB1}" destId="{B76471D9-FBC8-4390-AFC6-72EB06845ED9}" srcOrd="0" destOrd="0" presId="urn:microsoft.com/office/officeart/2018/2/layout/IconCircleList"/>
    <dgm:cxn modelId="{F9677E37-DE4D-4576-BD7E-827DA871C16C}" type="presParOf" srcId="{7E3BBB5E-6685-43A2-8241-A99B1F148DB1}" destId="{AF42E62E-4B27-4A35-98DC-190F17B9800F}" srcOrd="1" destOrd="0" presId="urn:microsoft.com/office/officeart/2018/2/layout/IconCircleList"/>
    <dgm:cxn modelId="{E5B75B9B-6E70-4635-A399-B8EC975EB911}" type="presParOf" srcId="{7E3BBB5E-6685-43A2-8241-A99B1F148DB1}" destId="{9C2CDC35-CE01-47B3-9EFB-B76B5E179FEA}" srcOrd="2" destOrd="0" presId="urn:microsoft.com/office/officeart/2018/2/layout/IconCircleList"/>
    <dgm:cxn modelId="{2AA84E43-3ABB-4A39-9D1D-C864760A0E34}" type="presParOf" srcId="{7E3BBB5E-6685-43A2-8241-A99B1F148DB1}" destId="{5226137F-BA38-4C07-B5E4-6350C3C7FF7A}" srcOrd="3" destOrd="0" presId="urn:microsoft.com/office/officeart/2018/2/layout/IconCircleList"/>
    <dgm:cxn modelId="{7512CF54-6FEB-43B7-9664-E97170DE6800}" type="presParOf" srcId="{0E7356EF-5211-47E7-863A-D3BD65B8A21F}" destId="{9D4CB238-8DB8-44B2-AB48-9A4988591B2F}" srcOrd="1" destOrd="0" presId="urn:microsoft.com/office/officeart/2018/2/layout/IconCircleList"/>
    <dgm:cxn modelId="{93F24AA8-D5D0-4694-BC77-469713F6C0D4}" type="presParOf" srcId="{0E7356EF-5211-47E7-863A-D3BD65B8A21F}" destId="{EF38CC98-F0C8-44E5-9C87-372B3CA4D5C9}" srcOrd="2" destOrd="0" presId="urn:microsoft.com/office/officeart/2018/2/layout/IconCircleList"/>
    <dgm:cxn modelId="{4E9DC590-0016-47C4-AC6F-37EBA9539FE9}" type="presParOf" srcId="{EF38CC98-F0C8-44E5-9C87-372B3CA4D5C9}" destId="{B1F73466-C2F2-4D40-BEC0-59F5A2926777}" srcOrd="0" destOrd="0" presId="urn:microsoft.com/office/officeart/2018/2/layout/IconCircleList"/>
    <dgm:cxn modelId="{4C7F3FE2-25FE-41D1-877F-45B0B20B16A7}" type="presParOf" srcId="{EF38CC98-F0C8-44E5-9C87-372B3CA4D5C9}" destId="{92F9F851-1F64-48AE-B408-8FDACA673306}" srcOrd="1" destOrd="0" presId="urn:microsoft.com/office/officeart/2018/2/layout/IconCircleList"/>
    <dgm:cxn modelId="{09AB1D79-CB7C-4C76-AFAE-E5E0C3B1B73B}" type="presParOf" srcId="{EF38CC98-F0C8-44E5-9C87-372B3CA4D5C9}" destId="{917CBF29-267B-4222-9DED-CF314600BFE7}" srcOrd="2" destOrd="0" presId="urn:microsoft.com/office/officeart/2018/2/layout/IconCircleList"/>
    <dgm:cxn modelId="{E8AA0B15-5DFA-4F50-B093-3B02A66DC38D}" type="presParOf" srcId="{EF38CC98-F0C8-44E5-9C87-372B3CA4D5C9}" destId="{E18C2F54-48A3-4271-A234-2696886A080D}" srcOrd="3" destOrd="0" presId="urn:microsoft.com/office/officeart/2018/2/layout/IconCircleList"/>
    <dgm:cxn modelId="{6AE8E082-754C-4773-9E3C-F71E5408AFA0}" type="presParOf" srcId="{0E7356EF-5211-47E7-863A-D3BD65B8A21F}" destId="{BF8E4D4B-9002-4BA8-A557-848D1F41FFFC}" srcOrd="3" destOrd="0" presId="urn:microsoft.com/office/officeart/2018/2/layout/IconCircleList"/>
    <dgm:cxn modelId="{B6F48E28-4344-4680-AF06-147D9CEF34A0}" type="presParOf" srcId="{0E7356EF-5211-47E7-863A-D3BD65B8A21F}" destId="{AE6DBD49-B032-4029-B957-641016B483B4}" srcOrd="4" destOrd="0" presId="urn:microsoft.com/office/officeart/2018/2/layout/IconCircleList"/>
    <dgm:cxn modelId="{75A9CCB3-9C43-457A-AA0F-8D173178118C}" type="presParOf" srcId="{AE6DBD49-B032-4029-B957-641016B483B4}" destId="{5EAC080F-304C-4F04-8235-B6B9AF1FCD7C}" srcOrd="0" destOrd="0" presId="urn:microsoft.com/office/officeart/2018/2/layout/IconCircleList"/>
    <dgm:cxn modelId="{1E2A6F4D-9DC8-492D-8B4F-F73FBDB92D62}" type="presParOf" srcId="{AE6DBD49-B032-4029-B957-641016B483B4}" destId="{2F36144D-5DE8-4026-AF5D-DB3B82BC50B4}" srcOrd="1" destOrd="0" presId="urn:microsoft.com/office/officeart/2018/2/layout/IconCircleList"/>
    <dgm:cxn modelId="{6813141C-AA8B-4FCB-9742-BB9A1256234A}" type="presParOf" srcId="{AE6DBD49-B032-4029-B957-641016B483B4}" destId="{5D10CCEE-1124-45C4-9D2E-DBC0158ED8D8}" srcOrd="2" destOrd="0" presId="urn:microsoft.com/office/officeart/2018/2/layout/IconCircleList"/>
    <dgm:cxn modelId="{58A136B8-A5F6-4FC4-A541-9B1F6DE1973D}" type="presParOf" srcId="{AE6DBD49-B032-4029-B957-641016B483B4}" destId="{08602098-A07E-416B-9008-10BE42401F94}" srcOrd="3" destOrd="0" presId="urn:microsoft.com/office/officeart/2018/2/layout/IconCircleList"/>
    <dgm:cxn modelId="{99F0F18E-0D9C-4287-A3E6-3ED0EAF60016}" type="presParOf" srcId="{0E7356EF-5211-47E7-863A-D3BD65B8A21F}" destId="{E26D31E1-C87D-49D1-8B72-268316F44487}" srcOrd="5" destOrd="0" presId="urn:microsoft.com/office/officeart/2018/2/layout/IconCircleList"/>
    <dgm:cxn modelId="{EC3C11C3-A47C-4C4D-B312-1F6B9F19FF67}" type="presParOf" srcId="{0E7356EF-5211-47E7-863A-D3BD65B8A21F}" destId="{09E644D9-5BBE-48DA-B7CB-07C811B0D05D}" srcOrd="6" destOrd="0" presId="urn:microsoft.com/office/officeart/2018/2/layout/IconCircleList"/>
    <dgm:cxn modelId="{D20AD61C-0872-4D23-A892-B53624B7B7CA}" type="presParOf" srcId="{09E644D9-5BBE-48DA-B7CB-07C811B0D05D}" destId="{4092C456-14AC-407F-974F-E4B52854582B}" srcOrd="0" destOrd="0" presId="urn:microsoft.com/office/officeart/2018/2/layout/IconCircleList"/>
    <dgm:cxn modelId="{9B6EF77C-42A0-478F-BE16-39C1D2A428A6}" type="presParOf" srcId="{09E644D9-5BBE-48DA-B7CB-07C811B0D05D}" destId="{D43191F8-70FF-4A91-9298-AE928F7CA417}" srcOrd="1" destOrd="0" presId="urn:microsoft.com/office/officeart/2018/2/layout/IconCircleList"/>
    <dgm:cxn modelId="{AAD1CAF5-C815-4C4C-AF32-10DE4695B95B}" type="presParOf" srcId="{09E644D9-5BBE-48DA-B7CB-07C811B0D05D}" destId="{1DD89BF1-E25A-44B2-AC1E-B45FD40B46CA}" srcOrd="2" destOrd="0" presId="urn:microsoft.com/office/officeart/2018/2/layout/IconCircleList"/>
    <dgm:cxn modelId="{250D5E23-D1EA-40A7-B630-E05FA5864D58}" type="presParOf" srcId="{09E644D9-5BBE-48DA-B7CB-07C811B0D05D}" destId="{27B5D1B1-CF4B-4A97-B0C9-AEF40D3CE92F}" srcOrd="3" destOrd="0" presId="urn:microsoft.com/office/officeart/2018/2/layout/IconCircleList"/>
    <dgm:cxn modelId="{9B32B564-4E9F-4D17-BE06-87DDA2EFEB98}" type="presParOf" srcId="{0E7356EF-5211-47E7-863A-D3BD65B8A21F}" destId="{8ED0110A-E225-4845-934D-6A7795DCD134}" srcOrd="7" destOrd="0" presId="urn:microsoft.com/office/officeart/2018/2/layout/IconCircleList"/>
    <dgm:cxn modelId="{A6A7E676-28F3-4172-BC7C-9F689D066A72}" type="presParOf" srcId="{0E7356EF-5211-47E7-863A-D3BD65B8A21F}" destId="{448B8510-6620-4144-968F-3DA6E5CA7646}" srcOrd="8" destOrd="0" presId="urn:microsoft.com/office/officeart/2018/2/layout/IconCircleList"/>
    <dgm:cxn modelId="{5A1558C1-A5BB-4E5B-AF37-5110D48822A8}" type="presParOf" srcId="{448B8510-6620-4144-968F-3DA6E5CA7646}" destId="{A2228B20-EBF9-48AB-9382-E26D54BBFAE5}" srcOrd="0" destOrd="0" presId="urn:microsoft.com/office/officeart/2018/2/layout/IconCircleList"/>
    <dgm:cxn modelId="{AB644B0F-D8A2-4B62-A397-28AA5F9267C1}" type="presParOf" srcId="{448B8510-6620-4144-968F-3DA6E5CA7646}" destId="{9A90DC89-4A09-419B-B1FB-8CEFA4ABD896}" srcOrd="1" destOrd="0" presId="urn:microsoft.com/office/officeart/2018/2/layout/IconCircleList"/>
    <dgm:cxn modelId="{A93F6511-1875-4FF9-9536-F08B1181BE80}" type="presParOf" srcId="{448B8510-6620-4144-968F-3DA6E5CA7646}" destId="{F3474695-A819-4748-AA83-E96916CDABDC}" srcOrd="2" destOrd="0" presId="urn:microsoft.com/office/officeart/2018/2/layout/IconCircleList"/>
    <dgm:cxn modelId="{673259CF-D869-4C26-8FBE-829D5078AF6E}" type="presParOf" srcId="{448B8510-6620-4144-968F-3DA6E5CA7646}" destId="{55A19220-4627-4D20-AA00-8C3005E446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500C96-761B-449F-85EB-5D0FB82DB4A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05091E3-0382-4B1F-9F7D-41232181DFD0}">
      <dgm:prSet/>
      <dgm:spPr/>
      <dgm:t>
        <a:bodyPr/>
        <a:lstStyle/>
        <a:p>
          <a:r>
            <a:rPr lang="en-US" b="1"/>
            <a:t>Credit Score: </a:t>
          </a:r>
          <a:r>
            <a:rPr lang="en-US"/>
            <a:t>Lower credit scores are often associated with higher default rates.</a:t>
          </a:r>
        </a:p>
      </dgm:t>
    </dgm:pt>
    <dgm:pt modelId="{D1E7163C-3F8C-4109-900B-6A6B9877C7DB}" type="parTrans" cxnId="{47C61720-5F0A-4840-8F43-EC46B63B8A53}">
      <dgm:prSet/>
      <dgm:spPr/>
      <dgm:t>
        <a:bodyPr/>
        <a:lstStyle/>
        <a:p>
          <a:endParaRPr lang="en-US"/>
        </a:p>
      </dgm:t>
    </dgm:pt>
    <dgm:pt modelId="{5BDD17D8-271D-4AA0-8E4D-C6DD8C26AA68}" type="sibTrans" cxnId="{47C61720-5F0A-4840-8F43-EC46B63B8A53}">
      <dgm:prSet/>
      <dgm:spPr/>
      <dgm:t>
        <a:bodyPr/>
        <a:lstStyle/>
        <a:p>
          <a:endParaRPr lang="en-US"/>
        </a:p>
      </dgm:t>
    </dgm:pt>
    <dgm:pt modelId="{9A563C9A-F3B8-40F1-BE41-29408A368E0C}">
      <dgm:prSet/>
      <dgm:spPr/>
      <dgm:t>
        <a:bodyPr/>
        <a:lstStyle/>
        <a:p>
          <a:pPr rtl="0"/>
          <a:r>
            <a:rPr lang="en-US" b="1"/>
            <a:t>Debt-to-Income Ratio:</a:t>
          </a:r>
          <a:r>
            <a:rPr lang="en-US" b="1">
              <a:latin typeface="Calibri" panose="020F0502020204030204"/>
            </a:rPr>
            <a:t> </a:t>
          </a:r>
          <a:r>
            <a:rPr lang="en-US"/>
            <a:t> A high ratio suggests that a significant portion of the borrower's income is committed to debt payments.</a:t>
          </a:r>
        </a:p>
      </dgm:t>
    </dgm:pt>
    <dgm:pt modelId="{EA350266-1799-4B1A-9677-63C1B4A43809}" type="parTrans" cxnId="{9ABD19DC-B30F-40C7-9CF9-1BB008D3879D}">
      <dgm:prSet/>
      <dgm:spPr/>
      <dgm:t>
        <a:bodyPr/>
        <a:lstStyle/>
        <a:p>
          <a:endParaRPr lang="en-US"/>
        </a:p>
      </dgm:t>
    </dgm:pt>
    <dgm:pt modelId="{CC995A0F-5043-4500-948F-C6248CCE4754}" type="sibTrans" cxnId="{9ABD19DC-B30F-40C7-9CF9-1BB008D3879D}">
      <dgm:prSet/>
      <dgm:spPr/>
      <dgm:t>
        <a:bodyPr/>
        <a:lstStyle/>
        <a:p>
          <a:endParaRPr lang="en-US"/>
        </a:p>
      </dgm:t>
    </dgm:pt>
    <dgm:pt modelId="{4D862841-7AD2-4F8D-B51F-170D3BA01952}">
      <dgm:prSet/>
      <dgm:spPr/>
      <dgm:t>
        <a:bodyPr/>
        <a:lstStyle/>
        <a:p>
          <a:r>
            <a:rPr lang="en-US" b="1"/>
            <a:t>Loan Type: </a:t>
          </a:r>
          <a:r>
            <a:rPr lang="en-US"/>
            <a:t>Loans obtained indirectly through dealerships, or third parties may have different default patterns compared to loans obtained directly.</a:t>
          </a:r>
        </a:p>
      </dgm:t>
    </dgm:pt>
    <dgm:pt modelId="{49401ED4-CFDE-4DC6-B45C-580000F390C0}" type="parTrans" cxnId="{B9EE2895-4785-4BE6-A44F-31DBE2EC6610}">
      <dgm:prSet/>
      <dgm:spPr/>
      <dgm:t>
        <a:bodyPr/>
        <a:lstStyle/>
        <a:p>
          <a:endParaRPr lang="en-US"/>
        </a:p>
      </dgm:t>
    </dgm:pt>
    <dgm:pt modelId="{E77105EB-9D3E-49D8-9288-A5D4565A5785}" type="sibTrans" cxnId="{B9EE2895-4785-4BE6-A44F-31DBE2EC6610}">
      <dgm:prSet/>
      <dgm:spPr/>
      <dgm:t>
        <a:bodyPr/>
        <a:lstStyle/>
        <a:p>
          <a:endParaRPr lang="en-US"/>
        </a:p>
      </dgm:t>
    </dgm:pt>
    <dgm:pt modelId="{B12F33E6-1CB4-4EAE-8553-9CB4AF29D083}">
      <dgm:prSet/>
      <dgm:spPr/>
      <dgm:t>
        <a:bodyPr/>
        <a:lstStyle/>
        <a:p>
          <a:r>
            <a:rPr lang="en-US" b="1"/>
            <a:t>Interest Rate: </a:t>
          </a:r>
          <a:r>
            <a:rPr lang="en-US"/>
            <a:t>Higher interest rates may increase the likelihood of defaults.</a:t>
          </a:r>
        </a:p>
      </dgm:t>
    </dgm:pt>
    <dgm:pt modelId="{C07F518E-6996-4027-A510-19E911DD97F3}" type="parTrans" cxnId="{B885A134-62F2-44FC-AB50-0E90D0FC6E83}">
      <dgm:prSet/>
      <dgm:spPr/>
      <dgm:t>
        <a:bodyPr/>
        <a:lstStyle/>
        <a:p>
          <a:endParaRPr lang="en-US"/>
        </a:p>
      </dgm:t>
    </dgm:pt>
    <dgm:pt modelId="{0254F819-EE7D-4FEF-ACA8-4B7B4809C9F8}" type="sibTrans" cxnId="{B885A134-62F2-44FC-AB50-0E90D0FC6E83}">
      <dgm:prSet/>
      <dgm:spPr/>
      <dgm:t>
        <a:bodyPr/>
        <a:lstStyle/>
        <a:p>
          <a:endParaRPr lang="en-US"/>
        </a:p>
      </dgm:t>
    </dgm:pt>
    <dgm:pt modelId="{416FD7F6-623A-4119-B41B-F4C8174BBA00}">
      <dgm:prSet/>
      <dgm:spPr/>
      <dgm:t>
        <a:bodyPr/>
        <a:lstStyle/>
        <a:p>
          <a:r>
            <a:rPr lang="en-US" b="1">
              <a:latin typeface="Calibri" panose="020F0502020204030204"/>
            </a:rPr>
            <a:t>Loan</a:t>
          </a:r>
          <a:r>
            <a:rPr lang="en-US" b="1"/>
            <a:t> Amount: </a:t>
          </a:r>
          <a:r>
            <a:rPr lang="en-US"/>
            <a:t>It</a:t>
          </a:r>
          <a:r>
            <a:rPr lang="en-US" b="1"/>
            <a:t> </a:t>
          </a:r>
          <a:r>
            <a:rPr lang="en-US"/>
            <a:t>can increase the risk of default if the borrower's financial capacity and creditworthiness are not aligned with the size of the loan.</a:t>
          </a:r>
        </a:p>
      </dgm:t>
    </dgm:pt>
    <dgm:pt modelId="{FC491517-598F-44D5-A12C-D499DF303161}" type="parTrans" cxnId="{5DA2A5B4-8C96-442C-8037-FEFF1A707A12}">
      <dgm:prSet/>
      <dgm:spPr/>
      <dgm:t>
        <a:bodyPr/>
        <a:lstStyle/>
        <a:p>
          <a:endParaRPr lang="en-US"/>
        </a:p>
      </dgm:t>
    </dgm:pt>
    <dgm:pt modelId="{EC4F2DF9-E575-4F7E-A568-853AA2BE7BF6}" type="sibTrans" cxnId="{5DA2A5B4-8C96-442C-8037-FEFF1A707A12}">
      <dgm:prSet/>
      <dgm:spPr/>
      <dgm:t>
        <a:bodyPr/>
        <a:lstStyle/>
        <a:p>
          <a:endParaRPr lang="en-US"/>
        </a:p>
      </dgm:t>
    </dgm:pt>
    <dgm:pt modelId="{538818C1-2173-4D62-995E-A14872B6ABE8}" type="pres">
      <dgm:prSet presAssocID="{71500C96-761B-449F-85EB-5D0FB82DB4A3}" presName="vert0" presStyleCnt="0">
        <dgm:presLayoutVars>
          <dgm:dir/>
          <dgm:animOne val="branch"/>
          <dgm:animLvl val="lvl"/>
        </dgm:presLayoutVars>
      </dgm:prSet>
      <dgm:spPr/>
    </dgm:pt>
    <dgm:pt modelId="{50D21268-271F-4A2B-9258-B06D85FEC934}" type="pres">
      <dgm:prSet presAssocID="{705091E3-0382-4B1F-9F7D-41232181DFD0}" presName="thickLine" presStyleLbl="alignNode1" presStyleIdx="0" presStyleCnt="5"/>
      <dgm:spPr/>
    </dgm:pt>
    <dgm:pt modelId="{26AC023A-4F74-419A-B7BE-8A5384BFB3DF}" type="pres">
      <dgm:prSet presAssocID="{705091E3-0382-4B1F-9F7D-41232181DFD0}" presName="horz1" presStyleCnt="0"/>
      <dgm:spPr/>
    </dgm:pt>
    <dgm:pt modelId="{12AB80A2-F942-4606-8F40-144CE32DE34E}" type="pres">
      <dgm:prSet presAssocID="{705091E3-0382-4B1F-9F7D-41232181DFD0}" presName="tx1" presStyleLbl="revTx" presStyleIdx="0" presStyleCnt="5"/>
      <dgm:spPr/>
    </dgm:pt>
    <dgm:pt modelId="{26D228EF-E755-4E2E-A63D-277D2B8D6A19}" type="pres">
      <dgm:prSet presAssocID="{705091E3-0382-4B1F-9F7D-41232181DFD0}" presName="vert1" presStyleCnt="0"/>
      <dgm:spPr/>
    </dgm:pt>
    <dgm:pt modelId="{5CE44514-1182-4E0C-B97C-84ACA7D5016C}" type="pres">
      <dgm:prSet presAssocID="{9A563C9A-F3B8-40F1-BE41-29408A368E0C}" presName="thickLine" presStyleLbl="alignNode1" presStyleIdx="1" presStyleCnt="5" custLinFactNeighborX="-199" custLinFactNeighborY="-37538"/>
      <dgm:spPr/>
    </dgm:pt>
    <dgm:pt modelId="{8C7978FB-306A-435A-ABB8-570296339E3B}" type="pres">
      <dgm:prSet presAssocID="{9A563C9A-F3B8-40F1-BE41-29408A368E0C}" presName="horz1" presStyleCnt="0"/>
      <dgm:spPr/>
    </dgm:pt>
    <dgm:pt modelId="{B76F723B-2FF7-461D-9553-3924DD17A1C6}" type="pres">
      <dgm:prSet presAssocID="{9A563C9A-F3B8-40F1-BE41-29408A368E0C}" presName="tx1" presStyleLbl="revTx" presStyleIdx="1" presStyleCnt="5" custLinFactNeighborX="7" custLinFactNeighborY="-32274"/>
      <dgm:spPr/>
    </dgm:pt>
    <dgm:pt modelId="{7803378D-6822-44D9-9581-794625869353}" type="pres">
      <dgm:prSet presAssocID="{9A563C9A-F3B8-40F1-BE41-29408A368E0C}" presName="vert1" presStyleCnt="0"/>
      <dgm:spPr/>
    </dgm:pt>
    <dgm:pt modelId="{F51ED266-76AF-407D-895B-F926948A6B4A}" type="pres">
      <dgm:prSet presAssocID="{4D862841-7AD2-4F8D-B51F-170D3BA01952}" presName="thickLine" presStyleLbl="alignNode1" presStyleIdx="2" presStyleCnt="5" custLinFactNeighborX="7" custLinFactNeighborY="-34574"/>
      <dgm:spPr/>
    </dgm:pt>
    <dgm:pt modelId="{488A34D2-1027-4C3D-B216-71812C619174}" type="pres">
      <dgm:prSet presAssocID="{4D862841-7AD2-4F8D-B51F-170D3BA01952}" presName="horz1" presStyleCnt="0"/>
      <dgm:spPr/>
    </dgm:pt>
    <dgm:pt modelId="{39F446E5-0164-4B10-AF07-703A3B2102A0}" type="pres">
      <dgm:prSet presAssocID="{4D862841-7AD2-4F8D-B51F-170D3BA01952}" presName="tx1" presStyleLbl="revTx" presStyleIdx="2" presStyleCnt="5" custLinFactNeighborX="7" custLinFactNeighborY="-23383"/>
      <dgm:spPr/>
    </dgm:pt>
    <dgm:pt modelId="{83397BB8-5387-42B8-B597-614014917096}" type="pres">
      <dgm:prSet presAssocID="{4D862841-7AD2-4F8D-B51F-170D3BA01952}" presName="vert1" presStyleCnt="0"/>
      <dgm:spPr/>
    </dgm:pt>
    <dgm:pt modelId="{9EB878DA-14BA-47FC-B49E-F2C4C5125915}" type="pres">
      <dgm:prSet presAssocID="{B12F33E6-1CB4-4EAE-8553-9CB4AF29D083}" presName="thickLine" presStyleLbl="alignNode1" presStyleIdx="3" presStyleCnt="5" custLinFactNeighborX="7" custLinFactNeighborY="-16793"/>
      <dgm:spPr/>
    </dgm:pt>
    <dgm:pt modelId="{6F7B6E18-9922-4D5E-A284-61918B04AC26}" type="pres">
      <dgm:prSet presAssocID="{B12F33E6-1CB4-4EAE-8553-9CB4AF29D083}" presName="horz1" presStyleCnt="0"/>
      <dgm:spPr/>
    </dgm:pt>
    <dgm:pt modelId="{A10F74CC-68B2-4980-BF47-75977E6CDA36}" type="pres">
      <dgm:prSet presAssocID="{B12F33E6-1CB4-4EAE-8553-9CB4AF29D083}" presName="tx1" presStyleLbl="revTx" presStyleIdx="3" presStyleCnt="5" custLinFactNeighborX="7" custLinFactNeighborY="-5927"/>
      <dgm:spPr/>
    </dgm:pt>
    <dgm:pt modelId="{BF17360D-9C23-4D3C-863C-5A851AF35E82}" type="pres">
      <dgm:prSet presAssocID="{B12F33E6-1CB4-4EAE-8553-9CB4AF29D083}" presName="vert1" presStyleCnt="0"/>
      <dgm:spPr/>
    </dgm:pt>
    <dgm:pt modelId="{69563A85-CC99-4584-93EB-99FAFE21BDD2}" type="pres">
      <dgm:prSet presAssocID="{416FD7F6-623A-4119-B41B-F4C8174BBA00}" presName="thickLine" presStyleLbl="alignNode1" presStyleIdx="4" presStyleCnt="5" custLinFactNeighborX="7" custLinFactNeighborY="-41489"/>
      <dgm:spPr/>
    </dgm:pt>
    <dgm:pt modelId="{E52CEBDE-0CA9-4E65-85BE-F59F07AF5F44}" type="pres">
      <dgm:prSet presAssocID="{416FD7F6-623A-4119-B41B-F4C8174BBA00}" presName="horz1" presStyleCnt="0"/>
      <dgm:spPr/>
    </dgm:pt>
    <dgm:pt modelId="{1E902BC2-A6E5-4D42-A3E4-435495640C81}" type="pres">
      <dgm:prSet presAssocID="{416FD7F6-623A-4119-B41B-F4C8174BBA00}" presName="tx1" presStyleLbl="revTx" presStyleIdx="4" presStyleCnt="5" custLinFactNeighborX="7" custLinFactNeighborY="-40501"/>
      <dgm:spPr/>
    </dgm:pt>
    <dgm:pt modelId="{7013F879-280B-4183-823A-24765464EAEC}" type="pres">
      <dgm:prSet presAssocID="{416FD7F6-623A-4119-B41B-F4C8174BBA00}" presName="vert1" presStyleCnt="0"/>
      <dgm:spPr/>
    </dgm:pt>
  </dgm:ptLst>
  <dgm:cxnLst>
    <dgm:cxn modelId="{0C44D20F-78EA-42B4-90CF-4B0A71F2E368}" type="presOf" srcId="{416FD7F6-623A-4119-B41B-F4C8174BBA00}" destId="{1E902BC2-A6E5-4D42-A3E4-435495640C81}" srcOrd="0" destOrd="0" presId="urn:microsoft.com/office/officeart/2008/layout/LinedList"/>
    <dgm:cxn modelId="{47C61720-5F0A-4840-8F43-EC46B63B8A53}" srcId="{71500C96-761B-449F-85EB-5D0FB82DB4A3}" destId="{705091E3-0382-4B1F-9F7D-41232181DFD0}" srcOrd="0" destOrd="0" parTransId="{D1E7163C-3F8C-4109-900B-6A6B9877C7DB}" sibTransId="{5BDD17D8-271D-4AA0-8E4D-C6DD8C26AA68}"/>
    <dgm:cxn modelId="{8E091F2E-F2B1-4555-999C-72BD4FE85493}" type="presOf" srcId="{9A563C9A-F3B8-40F1-BE41-29408A368E0C}" destId="{B76F723B-2FF7-461D-9553-3924DD17A1C6}" srcOrd="0" destOrd="0" presId="urn:microsoft.com/office/officeart/2008/layout/LinedList"/>
    <dgm:cxn modelId="{B885A134-62F2-44FC-AB50-0E90D0FC6E83}" srcId="{71500C96-761B-449F-85EB-5D0FB82DB4A3}" destId="{B12F33E6-1CB4-4EAE-8553-9CB4AF29D083}" srcOrd="3" destOrd="0" parTransId="{C07F518E-6996-4027-A510-19E911DD97F3}" sibTransId="{0254F819-EE7D-4FEF-ACA8-4B7B4809C9F8}"/>
    <dgm:cxn modelId="{B9EE2895-4785-4BE6-A44F-31DBE2EC6610}" srcId="{71500C96-761B-449F-85EB-5D0FB82DB4A3}" destId="{4D862841-7AD2-4F8D-B51F-170D3BA01952}" srcOrd="2" destOrd="0" parTransId="{49401ED4-CFDE-4DC6-B45C-580000F390C0}" sibTransId="{E77105EB-9D3E-49D8-9288-A5D4565A5785}"/>
    <dgm:cxn modelId="{5DA2A5B4-8C96-442C-8037-FEFF1A707A12}" srcId="{71500C96-761B-449F-85EB-5D0FB82DB4A3}" destId="{416FD7F6-623A-4119-B41B-F4C8174BBA00}" srcOrd="4" destOrd="0" parTransId="{FC491517-598F-44D5-A12C-D499DF303161}" sibTransId="{EC4F2DF9-E575-4F7E-A568-853AA2BE7BF6}"/>
    <dgm:cxn modelId="{2D82C4BD-B0FE-40D2-BC64-302A57F99FF8}" type="presOf" srcId="{705091E3-0382-4B1F-9F7D-41232181DFD0}" destId="{12AB80A2-F942-4606-8F40-144CE32DE34E}" srcOrd="0" destOrd="0" presId="urn:microsoft.com/office/officeart/2008/layout/LinedList"/>
    <dgm:cxn modelId="{B2217CD5-803D-4082-8A88-3693EA1FCA4F}" type="presOf" srcId="{4D862841-7AD2-4F8D-B51F-170D3BA01952}" destId="{39F446E5-0164-4B10-AF07-703A3B2102A0}" srcOrd="0" destOrd="0" presId="urn:microsoft.com/office/officeart/2008/layout/LinedList"/>
    <dgm:cxn modelId="{9ABD19DC-B30F-40C7-9CF9-1BB008D3879D}" srcId="{71500C96-761B-449F-85EB-5D0FB82DB4A3}" destId="{9A563C9A-F3B8-40F1-BE41-29408A368E0C}" srcOrd="1" destOrd="0" parTransId="{EA350266-1799-4B1A-9677-63C1B4A43809}" sibTransId="{CC995A0F-5043-4500-948F-C6248CCE4754}"/>
    <dgm:cxn modelId="{7FA29CE4-B9C2-4B2D-A955-F2B0C61033DD}" type="presOf" srcId="{71500C96-761B-449F-85EB-5D0FB82DB4A3}" destId="{538818C1-2173-4D62-995E-A14872B6ABE8}" srcOrd="0" destOrd="0" presId="urn:microsoft.com/office/officeart/2008/layout/LinedList"/>
    <dgm:cxn modelId="{F968ACEF-E142-413A-ADCF-70311E183878}" type="presOf" srcId="{B12F33E6-1CB4-4EAE-8553-9CB4AF29D083}" destId="{A10F74CC-68B2-4980-BF47-75977E6CDA36}" srcOrd="0" destOrd="0" presId="urn:microsoft.com/office/officeart/2008/layout/LinedList"/>
    <dgm:cxn modelId="{8C416F4B-55A0-4396-825A-6F3ACDB3E132}" type="presParOf" srcId="{538818C1-2173-4D62-995E-A14872B6ABE8}" destId="{50D21268-271F-4A2B-9258-B06D85FEC934}" srcOrd="0" destOrd="0" presId="urn:microsoft.com/office/officeart/2008/layout/LinedList"/>
    <dgm:cxn modelId="{43AACE07-BB7C-4B4C-84A3-1AF8F27530E7}" type="presParOf" srcId="{538818C1-2173-4D62-995E-A14872B6ABE8}" destId="{26AC023A-4F74-419A-B7BE-8A5384BFB3DF}" srcOrd="1" destOrd="0" presId="urn:microsoft.com/office/officeart/2008/layout/LinedList"/>
    <dgm:cxn modelId="{2BA23286-F94B-4D09-896B-E48DC6961362}" type="presParOf" srcId="{26AC023A-4F74-419A-B7BE-8A5384BFB3DF}" destId="{12AB80A2-F942-4606-8F40-144CE32DE34E}" srcOrd="0" destOrd="0" presId="urn:microsoft.com/office/officeart/2008/layout/LinedList"/>
    <dgm:cxn modelId="{6ED930C5-501F-415B-8F26-43DCED49B0C7}" type="presParOf" srcId="{26AC023A-4F74-419A-B7BE-8A5384BFB3DF}" destId="{26D228EF-E755-4E2E-A63D-277D2B8D6A19}" srcOrd="1" destOrd="0" presId="urn:microsoft.com/office/officeart/2008/layout/LinedList"/>
    <dgm:cxn modelId="{F7281534-506A-46E2-9E55-FEA181D1E9FD}" type="presParOf" srcId="{538818C1-2173-4D62-995E-A14872B6ABE8}" destId="{5CE44514-1182-4E0C-B97C-84ACA7D5016C}" srcOrd="2" destOrd="0" presId="urn:microsoft.com/office/officeart/2008/layout/LinedList"/>
    <dgm:cxn modelId="{93DD2D72-DEE8-47E9-B68C-73AC0D4D62DF}" type="presParOf" srcId="{538818C1-2173-4D62-995E-A14872B6ABE8}" destId="{8C7978FB-306A-435A-ABB8-570296339E3B}" srcOrd="3" destOrd="0" presId="urn:microsoft.com/office/officeart/2008/layout/LinedList"/>
    <dgm:cxn modelId="{28A979B8-0935-4A9E-8CDD-BE9ECCC2C6DC}" type="presParOf" srcId="{8C7978FB-306A-435A-ABB8-570296339E3B}" destId="{B76F723B-2FF7-461D-9553-3924DD17A1C6}" srcOrd="0" destOrd="0" presId="urn:microsoft.com/office/officeart/2008/layout/LinedList"/>
    <dgm:cxn modelId="{9F8FC0FB-192D-4D3B-B3E9-E8B1DEC5F4C1}" type="presParOf" srcId="{8C7978FB-306A-435A-ABB8-570296339E3B}" destId="{7803378D-6822-44D9-9581-794625869353}" srcOrd="1" destOrd="0" presId="urn:microsoft.com/office/officeart/2008/layout/LinedList"/>
    <dgm:cxn modelId="{8B636605-7ED0-49C2-B5CC-C2AF1DCAC385}" type="presParOf" srcId="{538818C1-2173-4D62-995E-A14872B6ABE8}" destId="{F51ED266-76AF-407D-895B-F926948A6B4A}" srcOrd="4" destOrd="0" presId="urn:microsoft.com/office/officeart/2008/layout/LinedList"/>
    <dgm:cxn modelId="{2438FBE4-4CEE-4DD1-A959-80859078CC79}" type="presParOf" srcId="{538818C1-2173-4D62-995E-A14872B6ABE8}" destId="{488A34D2-1027-4C3D-B216-71812C619174}" srcOrd="5" destOrd="0" presId="urn:microsoft.com/office/officeart/2008/layout/LinedList"/>
    <dgm:cxn modelId="{84052D40-15E0-4B10-A53A-E418258A21F5}" type="presParOf" srcId="{488A34D2-1027-4C3D-B216-71812C619174}" destId="{39F446E5-0164-4B10-AF07-703A3B2102A0}" srcOrd="0" destOrd="0" presId="urn:microsoft.com/office/officeart/2008/layout/LinedList"/>
    <dgm:cxn modelId="{07C54A96-26A3-42F4-94DB-B60CA628C137}" type="presParOf" srcId="{488A34D2-1027-4C3D-B216-71812C619174}" destId="{83397BB8-5387-42B8-B597-614014917096}" srcOrd="1" destOrd="0" presId="urn:microsoft.com/office/officeart/2008/layout/LinedList"/>
    <dgm:cxn modelId="{029B1D60-B136-43A4-A225-EE468EFF969C}" type="presParOf" srcId="{538818C1-2173-4D62-995E-A14872B6ABE8}" destId="{9EB878DA-14BA-47FC-B49E-F2C4C5125915}" srcOrd="6" destOrd="0" presId="urn:microsoft.com/office/officeart/2008/layout/LinedList"/>
    <dgm:cxn modelId="{4142D146-3EAF-4428-9E39-7B80FC7FD36B}" type="presParOf" srcId="{538818C1-2173-4D62-995E-A14872B6ABE8}" destId="{6F7B6E18-9922-4D5E-A284-61918B04AC26}" srcOrd="7" destOrd="0" presId="urn:microsoft.com/office/officeart/2008/layout/LinedList"/>
    <dgm:cxn modelId="{6E07ADC1-43A6-46E4-98C6-495B1E5710E5}" type="presParOf" srcId="{6F7B6E18-9922-4D5E-A284-61918B04AC26}" destId="{A10F74CC-68B2-4980-BF47-75977E6CDA36}" srcOrd="0" destOrd="0" presId="urn:microsoft.com/office/officeart/2008/layout/LinedList"/>
    <dgm:cxn modelId="{64DB3E5E-CE71-408A-8B1D-64F2B752F691}" type="presParOf" srcId="{6F7B6E18-9922-4D5E-A284-61918B04AC26}" destId="{BF17360D-9C23-4D3C-863C-5A851AF35E82}" srcOrd="1" destOrd="0" presId="urn:microsoft.com/office/officeart/2008/layout/LinedList"/>
    <dgm:cxn modelId="{FA5BBC96-3734-4BA3-9431-8DE9699785CD}" type="presParOf" srcId="{538818C1-2173-4D62-995E-A14872B6ABE8}" destId="{69563A85-CC99-4584-93EB-99FAFE21BDD2}" srcOrd="8" destOrd="0" presId="urn:microsoft.com/office/officeart/2008/layout/LinedList"/>
    <dgm:cxn modelId="{A32749DE-5717-45A6-82FF-28CE6DBB44EA}" type="presParOf" srcId="{538818C1-2173-4D62-995E-A14872B6ABE8}" destId="{E52CEBDE-0CA9-4E65-85BE-F59F07AF5F44}" srcOrd="9" destOrd="0" presId="urn:microsoft.com/office/officeart/2008/layout/LinedList"/>
    <dgm:cxn modelId="{F16D606F-D20A-4B17-A086-EC8125DE27F6}" type="presParOf" srcId="{E52CEBDE-0CA9-4E65-85BE-F59F07AF5F44}" destId="{1E902BC2-A6E5-4D42-A3E4-435495640C81}" srcOrd="0" destOrd="0" presId="urn:microsoft.com/office/officeart/2008/layout/LinedList"/>
    <dgm:cxn modelId="{6B2B914E-B2A1-43A4-BE46-BFC6FC2A31FD}" type="presParOf" srcId="{E52CEBDE-0CA9-4E65-85BE-F59F07AF5F44}" destId="{7013F879-280B-4183-823A-24765464EAE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809D9F-1AED-4D0D-948B-149EE8D8D1B4}"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252970F-582C-4B6A-92C6-B090FBB2E0A6}">
      <dgm:prSet/>
      <dgm:spPr/>
      <dgm:t>
        <a:bodyPr/>
        <a:lstStyle/>
        <a:p>
          <a:r>
            <a:rPr lang="en-US"/>
            <a:t>Credit Score</a:t>
          </a:r>
        </a:p>
      </dgm:t>
    </dgm:pt>
    <dgm:pt modelId="{298F953E-2596-4DF9-8152-7328AC313010}" type="parTrans" cxnId="{D1D6070F-7A1B-4489-A77D-52E55894908F}">
      <dgm:prSet/>
      <dgm:spPr/>
      <dgm:t>
        <a:bodyPr/>
        <a:lstStyle/>
        <a:p>
          <a:endParaRPr lang="en-US"/>
        </a:p>
      </dgm:t>
    </dgm:pt>
    <dgm:pt modelId="{18599848-8391-461F-848F-52CB247CA5CD}" type="sibTrans" cxnId="{D1D6070F-7A1B-4489-A77D-52E55894908F}">
      <dgm:prSet/>
      <dgm:spPr/>
      <dgm:t>
        <a:bodyPr/>
        <a:lstStyle/>
        <a:p>
          <a:endParaRPr lang="en-US"/>
        </a:p>
      </dgm:t>
    </dgm:pt>
    <dgm:pt modelId="{9523C261-13FA-4742-8F21-6613F2F55E4E}">
      <dgm:prSet/>
      <dgm:spPr/>
      <dgm:t>
        <a:bodyPr/>
        <a:lstStyle/>
        <a:p>
          <a:r>
            <a:rPr lang="en-US"/>
            <a:t>Loan Amount</a:t>
          </a:r>
        </a:p>
      </dgm:t>
    </dgm:pt>
    <dgm:pt modelId="{A35B778F-15C2-4D36-AF42-4B2D1E87A33A}" type="parTrans" cxnId="{F836C336-4727-415F-8E48-080E79A8FEBB}">
      <dgm:prSet/>
      <dgm:spPr/>
      <dgm:t>
        <a:bodyPr/>
        <a:lstStyle/>
        <a:p>
          <a:endParaRPr lang="en-US"/>
        </a:p>
      </dgm:t>
    </dgm:pt>
    <dgm:pt modelId="{CAD8CCA0-0F5D-4716-8EF9-75B9DF2A077D}" type="sibTrans" cxnId="{F836C336-4727-415F-8E48-080E79A8FEBB}">
      <dgm:prSet/>
      <dgm:spPr/>
      <dgm:t>
        <a:bodyPr/>
        <a:lstStyle/>
        <a:p>
          <a:endParaRPr lang="en-US"/>
        </a:p>
      </dgm:t>
    </dgm:pt>
    <dgm:pt modelId="{13623367-0B8B-4C9C-B8AF-DC33866A9419}">
      <dgm:prSet/>
      <dgm:spPr/>
      <dgm:t>
        <a:bodyPr/>
        <a:lstStyle/>
        <a:p>
          <a:pPr rtl="0"/>
          <a:r>
            <a:rPr lang="en-US">
              <a:latin typeface="Calibri" panose="020F0502020204030204"/>
            </a:rPr>
            <a:t>Loan Type</a:t>
          </a:r>
          <a:endParaRPr lang="en-US"/>
        </a:p>
      </dgm:t>
    </dgm:pt>
    <dgm:pt modelId="{1209D239-5339-44E1-8FF2-56209E091F88}" type="parTrans" cxnId="{9FA0F9C7-BD42-4D30-8D89-D66950A585B3}">
      <dgm:prSet/>
      <dgm:spPr/>
      <dgm:t>
        <a:bodyPr/>
        <a:lstStyle/>
        <a:p>
          <a:endParaRPr lang="en-US"/>
        </a:p>
      </dgm:t>
    </dgm:pt>
    <dgm:pt modelId="{286179B8-2BCE-4875-AF5F-A11C375B2CED}" type="sibTrans" cxnId="{9FA0F9C7-BD42-4D30-8D89-D66950A585B3}">
      <dgm:prSet/>
      <dgm:spPr/>
      <dgm:t>
        <a:bodyPr/>
        <a:lstStyle/>
        <a:p>
          <a:endParaRPr lang="en-US"/>
        </a:p>
      </dgm:t>
    </dgm:pt>
    <dgm:pt modelId="{F7AE8FB9-5AF5-44A5-80FC-3587D028E2F0}" type="pres">
      <dgm:prSet presAssocID="{2C809D9F-1AED-4D0D-948B-149EE8D8D1B4}" presName="root" presStyleCnt="0">
        <dgm:presLayoutVars>
          <dgm:dir/>
          <dgm:resizeHandles val="exact"/>
        </dgm:presLayoutVars>
      </dgm:prSet>
      <dgm:spPr/>
    </dgm:pt>
    <dgm:pt modelId="{33EE86CB-DB2F-4436-A6F7-56591AF487EE}" type="pres">
      <dgm:prSet presAssocID="{3252970F-582C-4B6A-92C6-B090FBB2E0A6}" presName="compNode" presStyleCnt="0"/>
      <dgm:spPr/>
    </dgm:pt>
    <dgm:pt modelId="{66D203F2-6D2F-4B16-8D4D-9CD2935E3776}" type="pres">
      <dgm:prSet presAssocID="{3252970F-582C-4B6A-92C6-B090FBB2E0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46E5CC6C-1791-44C3-BE22-046EF2BC64C9}" type="pres">
      <dgm:prSet presAssocID="{3252970F-582C-4B6A-92C6-B090FBB2E0A6}" presName="spaceRect" presStyleCnt="0"/>
      <dgm:spPr/>
    </dgm:pt>
    <dgm:pt modelId="{5FFA9A6E-EF70-4C26-924E-586C800B7606}" type="pres">
      <dgm:prSet presAssocID="{3252970F-582C-4B6A-92C6-B090FBB2E0A6}" presName="textRect" presStyleLbl="revTx" presStyleIdx="0" presStyleCnt="3">
        <dgm:presLayoutVars>
          <dgm:chMax val="1"/>
          <dgm:chPref val="1"/>
        </dgm:presLayoutVars>
      </dgm:prSet>
      <dgm:spPr/>
    </dgm:pt>
    <dgm:pt modelId="{0C83C1AE-247F-4D28-93D8-42F672563400}" type="pres">
      <dgm:prSet presAssocID="{18599848-8391-461F-848F-52CB247CA5CD}" presName="sibTrans" presStyleCnt="0"/>
      <dgm:spPr/>
    </dgm:pt>
    <dgm:pt modelId="{3CD9B147-D883-479C-8734-84E0AEA9F202}" type="pres">
      <dgm:prSet presAssocID="{9523C261-13FA-4742-8F21-6613F2F55E4E}" presName="compNode" presStyleCnt="0"/>
      <dgm:spPr/>
    </dgm:pt>
    <dgm:pt modelId="{54A3791C-A4C1-4AF4-BB87-B42E1816DB71}" type="pres">
      <dgm:prSet presAssocID="{9523C261-13FA-4742-8F21-6613F2F55E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E99BA14-92E5-4FD6-ABA8-2C50AD7F44A5}" type="pres">
      <dgm:prSet presAssocID="{9523C261-13FA-4742-8F21-6613F2F55E4E}" presName="spaceRect" presStyleCnt="0"/>
      <dgm:spPr/>
    </dgm:pt>
    <dgm:pt modelId="{DC75ED61-2000-4BC7-BE72-DABCD52614C2}" type="pres">
      <dgm:prSet presAssocID="{9523C261-13FA-4742-8F21-6613F2F55E4E}" presName="textRect" presStyleLbl="revTx" presStyleIdx="1" presStyleCnt="3">
        <dgm:presLayoutVars>
          <dgm:chMax val="1"/>
          <dgm:chPref val="1"/>
        </dgm:presLayoutVars>
      </dgm:prSet>
      <dgm:spPr/>
    </dgm:pt>
    <dgm:pt modelId="{E82D27B3-AFE4-4CC2-BC89-F025D76A65BB}" type="pres">
      <dgm:prSet presAssocID="{CAD8CCA0-0F5D-4716-8EF9-75B9DF2A077D}" presName="sibTrans" presStyleCnt="0"/>
      <dgm:spPr/>
    </dgm:pt>
    <dgm:pt modelId="{0F34E574-7F69-4D13-BDD0-2E7A71DF8471}" type="pres">
      <dgm:prSet presAssocID="{13623367-0B8B-4C9C-B8AF-DC33866A9419}" presName="compNode" presStyleCnt="0"/>
      <dgm:spPr/>
    </dgm:pt>
    <dgm:pt modelId="{83B7B4A5-F239-48F8-82DD-A6EADB129A4C}" type="pres">
      <dgm:prSet presAssocID="{13623367-0B8B-4C9C-B8AF-DC33866A94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20523223-F931-458B-A169-C00CBDB38173}" type="pres">
      <dgm:prSet presAssocID="{13623367-0B8B-4C9C-B8AF-DC33866A9419}" presName="spaceRect" presStyleCnt="0"/>
      <dgm:spPr/>
    </dgm:pt>
    <dgm:pt modelId="{C9C91A69-FC0F-4B67-BBA2-266F8A5520D1}" type="pres">
      <dgm:prSet presAssocID="{13623367-0B8B-4C9C-B8AF-DC33866A9419}" presName="textRect" presStyleLbl="revTx" presStyleIdx="2" presStyleCnt="3">
        <dgm:presLayoutVars>
          <dgm:chMax val="1"/>
          <dgm:chPref val="1"/>
        </dgm:presLayoutVars>
      </dgm:prSet>
      <dgm:spPr/>
    </dgm:pt>
  </dgm:ptLst>
  <dgm:cxnLst>
    <dgm:cxn modelId="{D1D6070F-7A1B-4489-A77D-52E55894908F}" srcId="{2C809D9F-1AED-4D0D-948B-149EE8D8D1B4}" destId="{3252970F-582C-4B6A-92C6-B090FBB2E0A6}" srcOrd="0" destOrd="0" parTransId="{298F953E-2596-4DF9-8152-7328AC313010}" sibTransId="{18599848-8391-461F-848F-52CB247CA5CD}"/>
    <dgm:cxn modelId="{F836C336-4727-415F-8E48-080E79A8FEBB}" srcId="{2C809D9F-1AED-4D0D-948B-149EE8D8D1B4}" destId="{9523C261-13FA-4742-8F21-6613F2F55E4E}" srcOrd="1" destOrd="0" parTransId="{A35B778F-15C2-4D36-AF42-4B2D1E87A33A}" sibTransId="{CAD8CCA0-0F5D-4716-8EF9-75B9DF2A077D}"/>
    <dgm:cxn modelId="{81E3D66F-2028-4638-B258-0FEE2DBB124C}" type="presOf" srcId="{2C809D9F-1AED-4D0D-948B-149EE8D8D1B4}" destId="{F7AE8FB9-5AF5-44A5-80FC-3587D028E2F0}" srcOrd="0" destOrd="0" presId="urn:microsoft.com/office/officeart/2018/2/layout/IconLabelList"/>
    <dgm:cxn modelId="{57C45952-6DDC-48B5-940E-6A479311D8BF}" type="presOf" srcId="{13623367-0B8B-4C9C-B8AF-DC33866A9419}" destId="{C9C91A69-FC0F-4B67-BBA2-266F8A5520D1}" srcOrd="0" destOrd="0" presId="urn:microsoft.com/office/officeart/2018/2/layout/IconLabelList"/>
    <dgm:cxn modelId="{A0CFB2A2-19EF-4AE2-AB3F-536E993A31AD}" type="presOf" srcId="{9523C261-13FA-4742-8F21-6613F2F55E4E}" destId="{DC75ED61-2000-4BC7-BE72-DABCD52614C2}" srcOrd="0" destOrd="0" presId="urn:microsoft.com/office/officeart/2018/2/layout/IconLabelList"/>
    <dgm:cxn modelId="{9FA0F9C7-BD42-4D30-8D89-D66950A585B3}" srcId="{2C809D9F-1AED-4D0D-948B-149EE8D8D1B4}" destId="{13623367-0B8B-4C9C-B8AF-DC33866A9419}" srcOrd="2" destOrd="0" parTransId="{1209D239-5339-44E1-8FF2-56209E091F88}" sibTransId="{286179B8-2BCE-4875-AF5F-A11C375B2CED}"/>
    <dgm:cxn modelId="{0B388CE1-1645-4E89-B94F-D14D6D9B3416}" type="presOf" srcId="{3252970F-582C-4B6A-92C6-B090FBB2E0A6}" destId="{5FFA9A6E-EF70-4C26-924E-586C800B7606}" srcOrd="0" destOrd="0" presId="urn:microsoft.com/office/officeart/2018/2/layout/IconLabelList"/>
    <dgm:cxn modelId="{E8BC9D1F-7A28-4AE1-86B3-D383B3059483}" type="presParOf" srcId="{F7AE8FB9-5AF5-44A5-80FC-3587D028E2F0}" destId="{33EE86CB-DB2F-4436-A6F7-56591AF487EE}" srcOrd="0" destOrd="0" presId="urn:microsoft.com/office/officeart/2018/2/layout/IconLabelList"/>
    <dgm:cxn modelId="{D476E13A-A786-44F8-9C2E-8D0E6E303CFA}" type="presParOf" srcId="{33EE86CB-DB2F-4436-A6F7-56591AF487EE}" destId="{66D203F2-6D2F-4B16-8D4D-9CD2935E3776}" srcOrd="0" destOrd="0" presId="urn:microsoft.com/office/officeart/2018/2/layout/IconLabelList"/>
    <dgm:cxn modelId="{A5C743B0-BF7F-46A2-A414-A9555790B63B}" type="presParOf" srcId="{33EE86CB-DB2F-4436-A6F7-56591AF487EE}" destId="{46E5CC6C-1791-44C3-BE22-046EF2BC64C9}" srcOrd="1" destOrd="0" presId="urn:microsoft.com/office/officeart/2018/2/layout/IconLabelList"/>
    <dgm:cxn modelId="{B631E288-1A9E-47E2-B66C-ECA98797049E}" type="presParOf" srcId="{33EE86CB-DB2F-4436-A6F7-56591AF487EE}" destId="{5FFA9A6E-EF70-4C26-924E-586C800B7606}" srcOrd="2" destOrd="0" presId="urn:microsoft.com/office/officeart/2018/2/layout/IconLabelList"/>
    <dgm:cxn modelId="{13C0521B-B403-4A2B-80B7-A88FB0D39AAA}" type="presParOf" srcId="{F7AE8FB9-5AF5-44A5-80FC-3587D028E2F0}" destId="{0C83C1AE-247F-4D28-93D8-42F672563400}" srcOrd="1" destOrd="0" presId="urn:microsoft.com/office/officeart/2018/2/layout/IconLabelList"/>
    <dgm:cxn modelId="{C74344C0-DF8C-4FFC-9ED2-866F414D7345}" type="presParOf" srcId="{F7AE8FB9-5AF5-44A5-80FC-3587D028E2F0}" destId="{3CD9B147-D883-479C-8734-84E0AEA9F202}" srcOrd="2" destOrd="0" presId="urn:microsoft.com/office/officeart/2018/2/layout/IconLabelList"/>
    <dgm:cxn modelId="{C5F9F96A-29E9-4B90-BD46-D3821B49AE4D}" type="presParOf" srcId="{3CD9B147-D883-479C-8734-84E0AEA9F202}" destId="{54A3791C-A4C1-4AF4-BB87-B42E1816DB71}" srcOrd="0" destOrd="0" presId="urn:microsoft.com/office/officeart/2018/2/layout/IconLabelList"/>
    <dgm:cxn modelId="{55D8A9E7-9082-45DC-BBFA-205F94E92A91}" type="presParOf" srcId="{3CD9B147-D883-479C-8734-84E0AEA9F202}" destId="{3E99BA14-92E5-4FD6-ABA8-2C50AD7F44A5}" srcOrd="1" destOrd="0" presId="urn:microsoft.com/office/officeart/2018/2/layout/IconLabelList"/>
    <dgm:cxn modelId="{4781B66B-E00C-4D82-BB65-0AF0FB27731A}" type="presParOf" srcId="{3CD9B147-D883-479C-8734-84E0AEA9F202}" destId="{DC75ED61-2000-4BC7-BE72-DABCD52614C2}" srcOrd="2" destOrd="0" presId="urn:microsoft.com/office/officeart/2018/2/layout/IconLabelList"/>
    <dgm:cxn modelId="{DF95FDC5-AE74-48F0-98A9-9218C13727D5}" type="presParOf" srcId="{F7AE8FB9-5AF5-44A5-80FC-3587D028E2F0}" destId="{E82D27B3-AFE4-4CC2-BC89-F025D76A65BB}" srcOrd="3" destOrd="0" presId="urn:microsoft.com/office/officeart/2018/2/layout/IconLabelList"/>
    <dgm:cxn modelId="{FDD76C91-BE6C-45EF-8A9E-E692E4D758B1}" type="presParOf" srcId="{F7AE8FB9-5AF5-44A5-80FC-3587D028E2F0}" destId="{0F34E574-7F69-4D13-BDD0-2E7A71DF8471}" srcOrd="4" destOrd="0" presId="urn:microsoft.com/office/officeart/2018/2/layout/IconLabelList"/>
    <dgm:cxn modelId="{912C9D07-2987-4E49-A667-E9A6AA61C5D8}" type="presParOf" srcId="{0F34E574-7F69-4D13-BDD0-2E7A71DF8471}" destId="{83B7B4A5-F239-48F8-82DD-A6EADB129A4C}" srcOrd="0" destOrd="0" presId="urn:microsoft.com/office/officeart/2018/2/layout/IconLabelList"/>
    <dgm:cxn modelId="{D0A9680F-619B-4F98-B9AA-33229CC97446}" type="presParOf" srcId="{0F34E574-7F69-4D13-BDD0-2E7A71DF8471}" destId="{20523223-F931-458B-A169-C00CBDB38173}" srcOrd="1" destOrd="0" presId="urn:microsoft.com/office/officeart/2018/2/layout/IconLabelList"/>
    <dgm:cxn modelId="{EB4B0875-8A8B-47CD-9C27-63E0E255E1F8}" type="presParOf" srcId="{0F34E574-7F69-4D13-BDD0-2E7A71DF8471}" destId="{C9C91A69-FC0F-4B67-BBA2-266F8A5520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BFBEBB-8F0D-4245-ABF4-868078E39F51}"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7694E9AE-15B0-4FF0-A0FF-B2BAD36C39E8}">
      <dgm:prSet/>
      <dgm:spPr/>
      <dgm:t>
        <a:bodyPr/>
        <a:lstStyle/>
        <a:p>
          <a:pPr>
            <a:defRPr b="1"/>
          </a:pPr>
          <a:r>
            <a:rPr lang="en-US" b="1" i="0"/>
            <a:t>Logistic Regression</a:t>
          </a:r>
          <a:endParaRPr lang="en-US"/>
        </a:p>
      </dgm:t>
    </dgm:pt>
    <dgm:pt modelId="{2BD7D3FF-1E61-4532-8F40-AC8A2F16A140}" type="parTrans" cxnId="{7D4489D3-8DA2-453B-96E7-7DD2F11DFB4E}">
      <dgm:prSet/>
      <dgm:spPr/>
      <dgm:t>
        <a:bodyPr/>
        <a:lstStyle/>
        <a:p>
          <a:endParaRPr lang="en-US"/>
        </a:p>
      </dgm:t>
    </dgm:pt>
    <dgm:pt modelId="{3B40A207-514C-4191-9B2F-FCF2C36DC529}" type="sibTrans" cxnId="{7D4489D3-8DA2-453B-96E7-7DD2F11DFB4E}">
      <dgm:prSet/>
      <dgm:spPr/>
      <dgm:t>
        <a:bodyPr/>
        <a:lstStyle/>
        <a:p>
          <a:endParaRPr lang="en-US"/>
        </a:p>
      </dgm:t>
    </dgm:pt>
    <dgm:pt modelId="{3F126B83-5CBC-418D-AA16-11E527C4125E}">
      <dgm:prSet custT="1"/>
      <dgm:spPr/>
      <dgm:t>
        <a:bodyPr/>
        <a:lstStyle/>
        <a:p>
          <a:r>
            <a:rPr lang="en-US" sz="2000" b="1" i="0"/>
            <a:t>What It Does:</a:t>
          </a:r>
          <a:r>
            <a:rPr lang="en-US" sz="2000" b="0" i="0"/>
            <a:t> Helps us understand the factors that influence outcomes, such as whether the loan is charged off or not.</a:t>
          </a:r>
          <a:endParaRPr lang="en-US" sz="2000"/>
        </a:p>
      </dgm:t>
    </dgm:pt>
    <dgm:pt modelId="{9A2FDC9F-F190-49ED-AA8F-F6577968F9F2}" type="parTrans" cxnId="{0549F9E5-5AC8-42CF-B489-9124647EE598}">
      <dgm:prSet/>
      <dgm:spPr/>
      <dgm:t>
        <a:bodyPr/>
        <a:lstStyle/>
        <a:p>
          <a:endParaRPr lang="en-US"/>
        </a:p>
      </dgm:t>
    </dgm:pt>
    <dgm:pt modelId="{5B7163E1-2513-4C37-9509-3A9C4FB7B4C1}" type="sibTrans" cxnId="{0549F9E5-5AC8-42CF-B489-9124647EE598}">
      <dgm:prSet/>
      <dgm:spPr/>
      <dgm:t>
        <a:bodyPr/>
        <a:lstStyle/>
        <a:p>
          <a:endParaRPr lang="en-US"/>
        </a:p>
      </dgm:t>
    </dgm:pt>
    <dgm:pt modelId="{AA59F543-0AA8-4C20-801C-3592F462655F}">
      <dgm:prSet custT="1"/>
      <dgm:spPr/>
      <dgm:t>
        <a:bodyPr/>
        <a:lstStyle/>
        <a:p>
          <a:r>
            <a:rPr lang="en-US" sz="2000" b="1" i="0"/>
            <a:t>Why We Use</a:t>
          </a:r>
          <a:r>
            <a:rPr lang="en-US" sz="2000" b="1"/>
            <a:t>d</a:t>
          </a:r>
          <a:r>
            <a:rPr lang="en-US" sz="2000" b="1" i="0"/>
            <a:t> It:</a:t>
          </a:r>
          <a:r>
            <a:rPr lang="en-US" sz="2000" b="0" i="0"/>
            <a:t> Simple yet effective way to predict binary results, like a yes/no or true/false situation.</a:t>
          </a:r>
          <a:endParaRPr lang="en-US" sz="2000"/>
        </a:p>
      </dgm:t>
    </dgm:pt>
    <dgm:pt modelId="{B729A985-EF38-486D-AC0A-69BE186984A3}" type="parTrans" cxnId="{FDBFD8B2-9896-4E1B-9BAF-F4225F39846D}">
      <dgm:prSet/>
      <dgm:spPr/>
      <dgm:t>
        <a:bodyPr/>
        <a:lstStyle/>
        <a:p>
          <a:endParaRPr lang="en-US"/>
        </a:p>
      </dgm:t>
    </dgm:pt>
    <dgm:pt modelId="{EAA7A8D7-20DC-4FE0-840B-46137738E907}" type="sibTrans" cxnId="{FDBFD8B2-9896-4E1B-9BAF-F4225F39846D}">
      <dgm:prSet/>
      <dgm:spPr/>
      <dgm:t>
        <a:bodyPr/>
        <a:lstStyle/>
        <a:p>
          <a:endParaRPr lang="en-US"/>
        </a:p>
      </dgm:t>
    </dgm:pt>
    <dgm:pt modelId="{B363886A-280C-4E29-B072-ECE2D7418320}">
      <dgm:prSet/>
      <dgm:spPr/>
      <dgm:t>
        <a:bodyPr/>
        <a:lstStyle/>
        <a:p>
          <a:pPr>
            <a:defRPr b="1"/>
          </a:pPr>
          <a:r>
            <a:rPr lang="en-US" b="1" i="0"/>
            <a:t>Random Forest Classifier</a:t>
          </a:r>
          <a:endParaRPr lang="en-US"/>
        </a:p>
      </dgm:t>
    </dgm:pt>
    <dgm:pt modelId="{F9A662C6-3903-4CC5-AE03-9C5A4C340193}" type="parTrans" cxnId="{0BD91698-B9FE-4D5E-AC45-D083D9B9A973}">
      <dgm:prSet/>
      <dgm:spPr/>
      <dgm:t>
        <a:bodyPr/>
        <a:lstStyle/>
        <a:p>
          <a:endParaRPr lang="en-US"/>
        </a:p>
      </dgm:t>
    </dgm:pt>
    <dgm:pt modelId="{E276AA27-BF4C-4185-8EB8-4BF287D38060}" type="sibTrans" cxnId="{0BD91698-B9FE-4D5E-AC45-D083D9B9A973}">
      <dgm:prSet/>
      <dgm:spPr/>
      <dgm:t>
        <a:bodyPr/>
        <a:lstStyle/>
        <a:p>
          <a:endParaRPr lang="en-US"/>
        </a:p>
      </dgm:t>
    </dgm:pt>
    <dgm:pt modelId="{7436A6FC-0803-4E47-8A08-8E709FCCA93A}">
      <dgm:prSet custT="1"/>
      <dgm:spPr/>
      <dgm:t>
        <a:bodyPr/>
        <a:lstStyle/>
        <a:p>
          <a:r>
            <a:rPr lang="en-US" sz="2000" b="1" i="0"/>
            <a:t>What It Does:</a:t>
          </a:r>
          <a:r>
            <a:rPr lang="en-US" sz="2000" b="0" i="0"/>
            <a:t> It's a team of decision-makers, each giving their opinion, and then a final decision is made based on the majority vote.</a:t>
          </a:r>
          <a:endParaRPr lang="en-US" sz="2000"/>
        </a:p>
      </dgm:t>
    </dgm:pt>
    <dgm:pt modelId="{29E4343B-D339-4026-9174-E1CD20603797}" type="parTrans" cxnId="{00661D1B-D985-4D1B-B5D7-9951221AB042}">
      <dgm:prSet/>
      <dgm:spPr/>
      <dgm:t>
        <a:bodyPr/>
        <a:lstStyle/>
        <a:p>
          <a:endParaRPr lang="en-US"/>
        </a:p>
      </dgm:t>
    </dgm:pt>
    <dgm:pt modelId="{6D8A1A9F-5F47-451E-8992-04D7AA63E054}" type="sibTrans" cxnId="{00661D1B-D985-4D1B-B5D7-9951221AB042}">
      <dgm:prSet/>
      <dgm:spPr/>
      <dgm:t>
        <a:bodyPr/>
        <a:lstStyle/>
        <a:p>
          <a:endParaRPr lang="en-US"/>
        </a:p>
      </dgm:t>
    </dgm:pt>
    <dgm:pt modelId="{BB0D4F0F-A1D2-4BC3-A70E-417E0B907807}">
      <dgm:prSet custT="1"/>
      <dgm:spPr/>
      <dgm:t>
        <a:bodyPr/>
        <a:lstStyle/>
        <a:p>
          <a:r>
            <a:rPr lang="en-US" sz="2000" b="1" i="0"/>
            <a:t>Why We Used It:</a:t>
          </a:r>
          <a:r>
            <a:rPr lang="en-US" sz="2000" b="0" i="0"/>
            <a:t> It's powerful, handles varied data well, and avoids common mistakes, making our predictions more reliable.</a:t>
          </a:r>
          <a:endParaRPr lang="en-US" sz="2000"/>
        </a:p>
      </dgm:t>
    </dgm:pt>
    <dgm:pt modelId="{9D208051-FD8A-4870-BE6C-339CF0341D53}" type="parTrans" cxnId="{FCC726D8-08EC-4729-A5AE-9229D67D43F6}">
      <dgm:prSet/>
      <dgm:spPr/>
      <dgm:t>
        <a:bodyPr/>
        <a:lstStyle/>
        <a:p>
          <a:endParaRPr lang="en-US"/>
        </a:p>
      </dgm:t>
    </dgm:pt>
    <dgm:pt modelId="{33E6C717-659C-41B1-80B9-E3B4C9267EA6}" type="sibTrans" cxnId="{FCC726D8-08EC-4729-A5AE-9229D67D43F6}">
      <dgm:prSet/>
      <dgm:spPr/>
      <dgm:t>
        <a:bodyPr/>
        <a:lstStyle/>
        <a:p>
          <a:endParaRPr lang="en-US"/>
        </a:p>
      </dgm:t>
    </dgm:pt>
    <dgm:pt modelId="{864F1704-A56B-4388-9BEC-5E52C7CA270A}" type="pres">
      <dgm:prSet presAssocID="{F7BFBEBB-8F0D-4245-ABF4-868078E39F51}" presName="root" presStyleCnt="0">
        <dgm:presLayoutVars>
          <dgm:dir/>
          <dgm:resizeHandles val="exact"/>
        </dgm:presLayoutVars>
      </dgm:prSet>
      <dgm:spPr/>
    </dgm:pt>
    <dgm:pt modelId="{95D27787-D453-4A4F-B3CA-59D6FEF97966}" type="pres">
      <dgm:prSet presAssocID="{7694E9AE-15B0-4FF0-A0FF-B2BAD36C39E8}" presName="compNode" presStyleCnt="0"/>
      <dgm:spPr/>
    </dgm:pt>
    <dgm:pt modelId="{E7F9E220-861B-400F-BB44-5AD6A5D1B77A}" type="pres">
      <dgm:prSet presAssocID="{7694E9AE-15B0-4FF0-A0FF-B2BAD36C39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75EB0EC-0470-435B-A5F1-CC45BBEAEF22}" type="pres">
      <dgm:prSet presAssocID="{7694E9AE-15B0-4FF0-A0FF-B2BAD36C39E8}" presName="iconSpace" presStyleCnt="0"/>
      <dgm:spPr/>
    </dgm:pt>
    <dgm:pt modelId="{3274C914-D546-4C82-9C90-4C657FF10ACF}" type="pres">
      <dgm:prSet presAssocID="{7694E9AE-15B0-4FF0-A0FF-B2BAD36C39E8}" presName="parTx" presStyleLbl="revTx" presStyleIdx="0" presStyleCnt="4">
        <dgm:presLayoutVars>
          <dgm:chMax val="0"/>
          <dgm:chPref val="0"/>
        </dgm:presLayoutVars>
      </dgm:prSet>
      <dgm:spPr/>
    </dgm:pt>
    <dgm:pt modelId="{03E806C6-A72E-446C-AF4B-DBE49EC8A9BC}" type="pres">
      <dgm:prSet presAssocID="{7694E9AE-15B0-4FF0-A0FF-B2BAD36C39E8}" presName="txSpace" presStyleCnt="0"/>
      <dgm:spPr/>
    </dgm:pt>
    <dgm:pt modelId="{0BE7EC40-35FC-4D83-AB8E-CA0228728118}" type="pres">
      <dgm:prSet presAssocID="{7694E9AE-15B0-4FF0-A0FF-B2BAD36C39E8}" presName="desTx" presStyleLbl="revTx" presStyleIdx="1" presStyleCnt="4">
        <dgm:presLayoutVars/>
      </dgm:prSet>
      <dgm:spPr/>
    </dgm:pt>
    <dgm:pt modelId="{7798A6CC-17BD-421D-B978-8B45513A3F79}" type="pres">
      <dgm:prSet presAssocID="{3B40A207-514C-4191-9B2F-FCF2C36DC529}" presName="sibTrans" presStyleCnt="0"/>
      <dgm:spPr/>
    </dgm:pt>
    <dgm:pt modelId="{7B79D2EC-EA2B-4B1A-B5B2-6E8E216E45B9}" type="pres">
      <dgm:prSet presAssocID="{B363886A-280C-4E29-B072-ECE2D7418320}" presName="compNode" presStyleCnt="0"/>
      <dgm:spPr/>
    </dgm:pt>
    <dgm:pt modelId="{444E03DB-495D-4693-96AA-FD794E995E8A}" type="pres">
      <dgm:prSet presAssocID="{B363886A-280C-4E29-B072-ECE2D74183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6E8DAB47-6D38-48D5-BF4F-315A9C2A8BD5}" type="pres">
      <dgm:prSet presAssocID="{B363886A-280C-4E29-B072-ECE2D7418320}" presName="iconSpace" presStyleCnt="0"/>
      <dgm:spPr/>
    </dgm:pt>
    <dgm:pt modelId="{58080F2C-150F-4A42-AABB-396C198E355C}" type="pres">
      <dgm:prSet presAssocID="{B363886A-280C-4E29-B072-ECE2D7418320}" presName="parTx" presStyleLbl="revTx" presStyleIdx="2" presStyleCnt="4">
        <dgm:presLayoutVars>
          <dgm:chMax val="0"/>
          <dgm:chPref val="0"/>
        </dgm:presLayoutVars>
      </dgm:prSet>
      <dgm:spPr/>
    </dgm:pt>
    <dgm:pt modelId="{F84E866A-F122-452F-906E-E13D20C1BC30}" type="pres">
      <dgm:prSet presAssocID="{B363886A-280C-4E29-B072-ECE2D7418320}" presName="txSpace" presStyleCnt="0"/>
      <dgm:spPr/>
    </dgm:pt>
    <dgm:pt modelId="{88C09DDF-D91E-47FB-AFAA-538A5196E917}" type="pres">
      <dgm:prSet presAssocID="{B363886A-280C-4E29-B072-ECE2D7418320}" presName="desTx" presStyleLbl="revTx" presStyleIdx="3" presStyleCnt="4" custLinFactNeighborX="-461" custLinFactNeighborY="-8049">
        <dgm:presLayoutVars/>
      </dgm:prSet>
      <dgm:spPr/>
    </dgm:pt>
  </dgm:ptLst>
  <dgm:cxnLst>
    <dgm:cxn modelId="{00661D1B-D985-4D1B-B5D7-9951221AB042}" srcId="{B363886A-280C-4E29-B072-ECE2D7418320}" destId="{7436A6FC-0803-4E47-8A08-8E709FCCA93A}" srcOrd="0" destOrd="0" parTransId="{29E4343B-D339-4026-9174-E1CD20603797}" sibTransId="{6D8A1A9F-5F47-451E-8992-04D7AA63E054}"/>
    <dgm:cxn modelId="{0F63CF20-A7A1-4E00-9862-0F977F5DABC2}" type="presOf" srcId="{BB0D4F0F-A1D2-4BC3-A70E-417E0B907807}" destId="{88C09DDF-D91E-47FB-AFAA-538A5196E917}" srcOrd="0" destOrd="1" presId="urn:microsoft.com/office/officeart/2018/2/layout/IconLabelDescriptionList"/>
    <dgm:cxn modelId="{C2B5F825-1260-4EC9-A6F1-5D5F098546C9}" type="presOf" srcId="{F7BFBEBB-8F0D-4245-ABF4-868078E39F51}" destId="{864F1704-A56B-4388-9BEC-5E52C7CA270A}" srcOrd="0" destOrd="0" presId="urn:microsoft.com/office/officeart/2018/2/layout/IconLabelDescriptionList"/>
    <dgm:cxn modelId="{9843AD79-BF65-422F-A056-5EF20773EACA}" type="presOf" srcId="{AA59F543-0AA8-4C20-801C-3592F462655F}" destId="{0BE7EC40-35FC-4D83-AB8E-CA0228728118}" srcOrd="0" destOrd="1" presId="urn:microsoft.com/office/officeart/2018/2/layout/IconLabelDescriptionList"/>
    <dgm:cxn modelId="{479DD77B-4F1E-468A-8B71-7FF2CC6A3300}" type="presOf" srcId="{B363886A-280C-4E29-B072-ECE2D7418320}" destId="{58080F2C-150F-4A42-AABB-396C198E355C}" srcOrd="0" destOrd="0" presId="urn:microsoft.com/office/officeart/2018/2/layout/IconLabelDescriptionList"/>
    <dgm:cxn modelId="{0BD91698-B9FE-4D5E-AC45-D083D9B9A973}" srcId="{F7BFBEBB-8F0D-4245-ABF4-868078E39F51}" destId="{B363886A-280C-4E29-B072-ECE2D7418320}" srcOrd="1" destOrd="0" parTransId="{F9A662C6-3903-4CC5-AE03-9C5A4C340193}" sibTransId="{E276AA27-BF4C-4185-8EB8-4BF287D38060}"/>
    <dgm:cxn modelId="{2B02C7A8-928F-4360-9CA0-F199359B9BC1}" type="presOf" srcId="{7436A6FC-0803-4E47-8A08-8E709FCCA93A}" destId="{88C09DDF-D91E-47FB-AFAA-538A5196E917}" srcOrd="0" destOrd="0" presId="urn:microsoft.com/office/officeart/2018/2/layout/IconLabelDescriptionList"/>
    <dgm:cxn modelId="{FDBFD8B2-9896-4E1B-9BAF-F4225F39846D}" srcId="{7694E9AE-15B0-4FF0-A0FF-B2BAD36C39E8}" destId="{AA59F543-0AA8-4C20-801C-3592F462655F}" srcOrd="1" destOrd="0" parTransId="{B729A985-EF38-486D-AC0A-69BE186984A3}" sibTransId="{EAA7A8D7-20DC-4FE0-840B-46137738E907}"/>
    <dgm:cxn modelId="{B70A0DCD-C8C9-4305-BA70-6E46F4C7B597}" type="presOf" srcId="{3F126B83-5CBC-418D-AA16-11E527C4125E}" destId="{0BE7EC40-35FC-4D83-AB8E-CA0228728118}" srcOrd="0" destOrd="0" presId="urn:microsoft.com/office/officeart/2018/2/layout/IconLabelDescriptionList"/>
    <dgm:cxn modelId="{7D4489D3-8DA2-453B-96E7-7DD2F11DFB4E}" srcId="{F7BFBEBB-8F0D-4245-ABF4-868078E39F51}" destId="{7694E9AE-15B0-4FF0-A0FF-B2BAD36C39E8}" srcOrd="0" destOrd="0" parTransId="{2BD7D3FF-1E61-4532-8F40-AC8A2F16A140}" sibTransId="{3B40A207-514C-4191-9B2F-FCF2C36DC529}"/>
    <dgm:cxn modelId="{FCC726D8-08EC-4729-A5AE-9229D67D43F6}" srcId="{B363886A-280C-4E29-B072-ECE2D7418320}" destId="{BB0D4F0F-A1D2-4BC3-A70E-417E0B907807}" srcOrd="1" destOrd="0" parTransId="{9D208051-FD8A-4870-BE6C-339CF0341D53}" sibTransId="{33E6C717-659C-41B1-80B9-E3B4C9267EA6}"/>
    <dgm:cxn modelId="{0549F9E5-5AC8-42CF-B489-9124647EE598}" srcId="{7694E9AE-15B0-4FF0-A0FF-B2BAD36C39E8}" destId="{3F126B83-5CBC-418D-AA16-11E527C4125E}" srcOrd="0" destOrd="0" parTransId="{9A2FDC9F-F190-49ED-AA8F-F6577968F9F2}" sibTransId="{5B7163E1-2513-4C37-9509-3A9C4FB7B4C1}"/>
    <dgm:cxn modelId="{472977F7-84FE-437E-BBA2-771C4E3D9E05}" type="presOf" srcId="{7694E9AE-15B0-4FF0-A0FF-B2BAD36C39E8}" destId="{3274C914-D546-4C82-9C90-4C657FF10ACF}" srcOrd="0" destOrd="0" presId="urn:microsoft.com/office/officeart/2018/2/layout/IconLabelDescriptionList"/>
    <dgm:cxn modelId="{633B7632-1205-4C97-A4E1-D558BB61662F}" type="presParOf" srcId="{864F1704-A56B-4388-9BEC-5E52C7CA270A}" destId="{95D27787-D453-4A4F-B3CA-59D6FEF97966}" srcOrd="0" destOrd="0" presId="urn:microsoft.com/office/officeart/2018/2/layout/IconLabelDescriptionList"/>
    <dgm:cxn modelId="{365AFE26-719F-4A2C-ADBC-B20BD08399EB}" type="presParOf" srcId="{95D27787-D453-4A4F-B3CA-59D6FEF97966}" destId="{E7F9E220-861B-400F-BB44-5AD6A5D1B77A}" srcOrd="0" destOrd="0" presId="urn:microsoft.com/office/officeart/2018/2/layout/IconLabelDescriptionList"/>
    <dgm:cxn modelId="{EF557747-D055-4BBE-8E24-0C83587148BD}" type="presParOf" srcId="{95D27787-D453-4A4F-B3CA-59D6FEF97966}" destId="{275EB0EC-0470-435B-A5F1-CC45BBEAEF22}" srcOrd="1" destOrd="0" presId="urn:microsoft.com/office/officeart/2018/2/layout/IconLabelDescriptionList"/>
    <dgm:cxn modelId="{17B65AE8-9102-4316-B1B2-EADCBE046089}" type="presParOf" srcId="{95D27787-D453-4A4F-B3CA-59D6FEF97966}" destId="{3274C914-D546-4C82-9C90-4C657FF10ACF}" srcOrd="2" destOrd="0" presId="urn:microsoft.com/office/officeart/2018/2/layout/IconLabelDescriptionList"/>
    <dgm:cxn modelId="{4DEAE93A-B7EA-412B-83CD-7C9BD75BF0F8}" type="presParOf" srcId="{95D27787-D453-4A4F-B3CA-59D6FEF97966}" destId="{03E806C6-A72E-446C-AF4B-DBE49EC8A9BC}" srcOrd="3" destOrd="0" presId="urn:microsoft.com/office/officeart/2018/2/layout/IconLabelDescriptionList"/>
    <dgm:cxn modelId="{5B0EE156-3D88-480A-A7C4-CEAFF35BF5DE}" type="presParOf" srcId="{95D27787-D453-4A4F-B3CA-59D6FEF97966}" destId="{0BE7EC40-35FC-4D83-AB8E-CA0228728118}" srcOrd="4" destOrd="0" presId="urn:microsoft.com/office/officeart/2018/2/layout/IconLabelDescriptionList"/>
    <dgm:cxn modelId="{CF7FF984-CC5D-477B-88D2-3C8108F26FF1}" type="presParOf" srcId="{864F1704-A56B-4388-9BEC-5E52C7CA270A}" destId="{7798A6CC-17BD-421D-B978-8B45513A3F79}" srcOrd="1" destOrd="0" presId="urn:microsoft.com/office/officeart/2018/2/layout/IconLabelDescriptionList"/>
    <dgm:cxn modelId="{AEDFA082-78F9-409E-9F96-3F181D811623}" type="presParOf" srcId="{864F1704-A56B-4388-9BEC-5E52C7CA270A}" destId="{7B79D2EC-EA2B-4B1A-B5B2-6E8E216E45B9}" srcOrd="2" destOrd="0" presId="urn:microsoft.com/office/officeart/2018/2/layout/IconLabelDescriptionList"/>
    <dgm:cxn modelId="{5733F113-BCF7-443E-ABC1-88BEC03FADEC}" type="presParOf" srcId="{7B79D2EC-EA2B-4B1A-B5B2-6E8E216E45B9}" destId="{444E03DB-495D-4693-96AA-FD794E995E8A}" srcOrd="0" destOrd="0" presId="urn:microsoft.com/office/officeart/2018/2/layout/IconLabelDescriptionList"/>
    <dgm:cxn modelId="{286E64CC-449A-46D3-BBE0-C2840DA25960}" type="presParOf" srcId="{7B79D2EC-EA2B-4B1A-B5B2-6E8E216E45B9}" destId="{6E8DAB47-6D38-48D5-BF4F-315A9C2A8BD5}" srcOrd="1" destOrd="0" presId="urn:microsoft.com/office/officeart/2018/2/layout/IconLabelDescriptionList"/>
    <dgm:cxn modelId="{AAC68D2B-11A5-41D4-AC40-D62FAB5AA3F6}" type="presParOf" srcId="{7B79D2EC-EA2B-4B1A-B5B2-6E8E216E45B9}" destId="{58080F2C-150F-4A42-AABB-396C198E355C}" srcOrd="2" destOrd="0" presId="urn:microsoft.com/office/officeart/2018/2/layout/IconLabelDescriptionList"/>
    <dgm:cxn modelId="{046FB8E3-A55D-4AEE-B939-3DA96D51D0B0}" type="presParOf" srcId="{7B79D2EC-EA2B-4B1A-B5B2-6E8E216E45B9}" destId="{F84E866A-F122-452F-906E-E13D20C1BC30}" srcOrd="3" destOrd="0" presId="urn:microsoft.com/office/officeart/2018/2/layout/IconLabelDescriptionList"/>
    <dgm:cxn modelId="{EF742FB7-824D-49C4-A3AD-9153092BA98C}" type="presParOf" srcId="{7B79D2EC-EA2B-4B1A-B5B2-6E8E216E45B9}" destId="{88C09DDF-D91E-47FB-AFAA-538A5196E91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471D9-FBC8-4390-AFC6-72EB06845ED9}">
      <dsp:nvSpPr>
        <dsp:cNvPr id="0" name=""/>
        <dsp:cNvSpPr/>
      </dsp:nvSpPr>
      <dsp:spPr>
        <a:xfrm>
          <a:off x="1805367" y="401"/>
          <a:ext cx="998115" cy="9981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42E62E-4B27-4A35-98DC-190F17B9800F}">
      <dsp:nvSpPr>
        <dsp:cNvPr id="0" name=""/>
        <dsp:cNvSpPr/>
      </dsp:nvSpPr>
      <dsp:spPr>
        <a:xfrm>
          <a:off x="2014971" y="210005"/>
          <a:ext cx="578907" cy="578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6137F-BA38-4C07-B5E4-6350C3C7FF7A}">
      <dsp:nvSpPr>
        <dsp:cNvPr id="0" name=""/>
        <dsp:cNvSpPr/>
      </dsp:nvSpPr>
      <dsp:spPr>
        <a:xfrm>
          <a:off x="3017365" y="401"/>
          <a:ext cx="2352701" cy="99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Analyzed the impact of various data points on loan defaults.</a:t>
          </a:r>
        </a:p>
      </dsp:txBody>
      <dsp:txXfrm>
        <a:off x="3017365" y="401"/>
        <a:ext cx="2352701" cy="998115"/>
      </dsp:txXfrm>
    </dsp:sp>
    <dsp:sp modelId="{B1F73466-C2F2-4D40-BEC0-59F5A2926777}">
      <dsp:nvSpPr>
        <dsp:cNvPr id="0" name=""/>
        <dsp:cNvSpPr/>
      </dsp:nvSpPr>
      <dsp:spPr>
        <a:xfrm>
          <a:off x="5780006" y="401"/>
          <a:ext cx="998115" cy="9981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9F851-1F64-48AE-B408-8FDACA673306}">
      <dsp:nvSpPr>
        <dsp:cNvPr id="0" name=""/>
        <dsp:cNvSpPr/>
      </dsp:nvSpPr>
      <dsp:spPr>
        <a:xfrm>
          <a:off x="5989610" y="210005"/>
          <a:ext cx="578907" cy="578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8C2F54-48A3-4271-A234-2696886A080D}">
      <dsp:nvSpPr>
        <dsp:cNvPr id="0" name=""/>
        <dsp:cNvSpPr/>
      </dsp:nvSpPr>
      <dsp:spPr>
        <a:xfrm>
          <a:off x="6992004" y="401"/>
          <a:ext cx="2352701" cy="99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Visualized and understood the data's main features.</a:t>
          </a:r>
        </a:p>
      </dsp:txBody>
      <dsp:txXfrm>
        <a:off x="6992004" y="401"/>
        <a:ext cx="2352701" cy="998115"/>
      </dsp:txXfrm>
    </dsp:sp>
    <dsp:sp modelId="{5EAC080F-304C-4F04-8235-B6B9AF1FCD7C}">
      <dsp:nvSpPr>
        <dsp:cNvPr id="0" name=""/>
        <dsp:cNvSpPr/>
      </dsp:nvSpPr>
      <dsp:spPr>
        <a:xfrm>
          <a:off x="1805367" y="1769994"/>
          <a:ext cx="998115" cy="9981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6144D-5DE8-4026-AF5D-DB3B82BC50B4}">
      <dsp:nvSpPr>
        <dsp:cNvPr id="0" name=""/>
        <dsp:cNvSpPr/>
      </dsp:nvSpPr>
      <dsp:spPr>
        <a:xfrm>
          <a:off x="2014971" y="1979598"/>
          <a:ext cx="578907" cy="578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02098-A07E-416B-9008-10BE42401F94}">
      <dsp:nvSpPr>
        <dsp:cNvPr id="0" name=""/>
        <dsp:cNvSpPr/>
      </dsp:nvSpPr>
      <dsp:spPr>
        <a:xfrm>
          <a:off x="3017365" y="1769994"/>
          <a:ext cx="2352701" cy="99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Data Preparation: Addressed missing values, removed unwanted features, and handled outliers.</a:t>
          </a:r>
        </a:p>
      </dsp:txBody>
      <dsp:txXfrm>
        <a:off x="3017365" y="1769994"/>
        <a:ext cx="2352701" cy="998115"/>
      </dsp:txXfrm>
    </dsp:sp>
    <dsp:sp modelId="{4092C456-14AC-407F-974F-E4B52854582B}">
      <dsp:nvSpPr>
        <dsp:cNvPr id="0" name=""/>
        <dsp:cNvSpPr/>
      </dsp:nvSpPr>
      <dsp:spPr>
        <a:xfrm>
          <a:off x="5780006" y="1769994"/>
          <a:ext cx="998115" cy="9981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191F8-70FF-4A91-9298-AE928F7CA417}">
      <dsp:nvSpPr>
        <dsp:cNvPr id="0" name=""/>
        <dsp:cNvSpPr/>
      </dsp:nvSpPr>
      <dsp:spPr>
        <a:xfrm>
          <a:off x="5989610" y="1979598"/>
          <a:ext cx="578907" cy="5789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B5D1B1-CF4B-4A97-B0C9-AEF40D3CE92F}">
      <dsp:nvSpPr>
        <dsp:cNvPr id="0" name=""/>
        <dsp:cNvSpPr/>
      </dsp:nvSpPr>
      <dsp:spPr>
        <a:xfrm>
          <a:off x="6992004" y="1769994"/>
          <a:ext cx="2352701" cy="99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Used logistic regression and random forest models to learn from the data.</a:t>
          </a:r>
        </a:p>
      </dsp:txBody>
      <dsp:txXfrm>
        <a:off x="6992004" y="1769994"/>
        <a:ext cx="2352701" cy="998115"/>
      </dsp:txXfrm>
    </dsp:sp>
    <dsp:sp modelId="{A2228B20-EBF9-48AB-9382-E26D54BBFAE5}">
      <dsp:nvSpPr>
        <dsp:cNvPr id="0" name=""/>
        <dsp:cNvSpPr/>
      </dsp:nvSpPr>
      <dsp:spPr>
        <a:xfrm>
          <a:off x="1805367" y="3539588"/>
          <a:ext cx="998115" cy="9981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0DC89-4A09-419B-B1FB-8CEFA4ABD896}">
      <dsp:nvSpPr>
        <dsp:cNvPr id="0" name=""/>
        <dsp:cNvSpPr/>
      </dsp:nvSpPr>
      <dsp:spPr>
        <a:xfrm>
          <a:off x="2014971" y="3749192"/>
          <a:ext cx="578907" cy="5789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A19220-4627-4D20-AA00-8C3005E4460C}">
      <dsp:nvSpPr>
        <dsp:cNvPr id="0" name=""/>
        <dsp:cNvSpPr/>
      </dsp:nvSpPr>
      <dsp:spPr>
        <a:xfrm>
          <a:off x="3017365" y="3539588"/>
          <a:ext cx="2352701" cy="99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Tested our models and measured how well they performed using several scores.</a:t>
          </a:r>
        </a:p>
      </dsp:txBody>
      <dsp:txXfrm>
        <a:off x="3017365" y="3539588"/>
        <a:ext cx="2352701" cy="998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21268-271F-4A2B-9258-B06D85FEC934}">
      <dsp:nvSpPr>
        <dsp:cNvPr id="0" name=""/>
        <dsp:cNvSpPr/>
      </dsp:nvSpPr>
      <dsp:spPr>
        <a:xfrm>
          <a:off x="0" y="554"/>
          <a:ext cx="11150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B80A2-F942-4606-8F40-144CE32DE34E}">
      <dsp:nvSpPr>
        <dsp:cNvPr id="0" name=""/>
        <dsp:cNvSpPr/>
      </dsp:nvSpPr>
      <dsp:spPr>
        <a:xfrm>
          <a:off x="0" y="554"/>
          <a:ext cx="11150600" cy="90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Credit Score: </a:t>
          </a:r>
          <a:r>
            <a:rPr lang="en-US" sz="2500" kern="1200"/>
            <a:t>Lower credit scores are often associated with higher default rates.</a:t>
          </a:r>
        </a:p>
      </dsp:txBody>
      <dsp:txXfrm>
        <a:off x="0" y="554"/>
        <a:ext cx="11150600" cy="907510"/>
      </dsp:txXfrm>
    </dsp:sp>
    <dsp:sp modelId="{5CE44514-1182-4E0C-B97C-84ACA7D5016C}">
      <dsp:nvSpPr>
        <dsp:cNvPr id="0" name=""/>
        <dsp:cNvSpPr/>
      </dsp:nvSpPr>
      <dsp:spPr>
        <a:xfrm>
          <a:off x="0" y="567403"/>
          <a:ext cx="11150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F723B-2FF7-461D-9553-3924DD17A1C6}">
      <dsp:nvSpPr>
        <dsp:cNvPr id="0" name=""/>
        <dsp:cNvSpPr/>
      </dsp:nvSpPr>
      <dsp:spPr>
        <a:xfrm>
          <a:off x="0" y="615174"/>
          <a:ext cx="11150600" cy="90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b="1" kern="1200"/>
            <a:t>Debt-to-Income Ratio:</a:t>
          </a:r>
          <a:r>
            <a:rPr lang="en-US" sz="2500" b="1" kern="1200">
              <a:latin typeface="Calibri" panose="020F0502020204030204"/>
            </a:rPr>
            <a:t> </a:t>
          </a:r>
          <a:r>
            <a:rPr lang="en-US" sz="2500" kern="1200"/>
            <a:t> A high ratio suggests that a significant portion of the borrower's income is committed to debt payments.</a:t>
          </a:r>
        </a:p>
      </dsp:txBody>
      <dsp:txXfrm>
        <a:off x="0" y="615174"/>
        <a:ext cx="11150600" cy="907510"/>
      </dsp:txXfrm>
    </dsp:sp>
    <dsp:sp modelId="{F51ED266-76AF-407D-895B-F926948A6B4A}">
      <dsp:nvSpPr>
        <dsp:cNvPr id="0" name=""/>
        <dsp:cNvSpPr/>
      </dsp:nvSpPr>
      <dsp:spPr>
        <a:xfrm>
          <a:off x="0" y="1501813"/>
          <a:ext cx="11150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446E5-0164-4B10-AF07-703A3B2102A0}">
      <dsp:nvSpPr>
        <dsp:cNvPr id="0" name=""/>
        <dsp:cNvSpPr/>
      </dsp:nvSpPr>
      <dsp:spPr>
        <a:xfrm>
          <a:off x="0" y="1603372"/>
          <a:ext cx="11150600" cy="90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Loan Type: </a:t>
          </a:r>
          <a:r>
            <a:rPr lang="en-US" sz="2500" kern="1200"/>
            <a:t>Loans obtained indirectly through dealerships, or third parties may have different default patterns compared to loans obtained directly.</a:t>
          </a:r>
        </a:p>
      </dsp:txBody>
      <dsp:txXfrm>
        <a:off x="0" y="1603372"/>
        <a:ext cx="11150600" cy="907510"/>
      </dsp:txXfrm>
    </dsp:sp>
    <dsp:sp modelId="{9EB878DA-14BA-47FC-B49E-F2C4C5125915}">
      <dsp:nvSpPr>
        <dsp:cNvPr id="0" name=""/>
        <dsp:cNvSpPr/>
      </dsp:nvSpPr>
      <dsp:spPr>
        <a:xfrm>
          <a:off x="0" y="2570688"/>
          <a:ext cx="11150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F74CC-68B2-4980-BF47-75977E6CDA36}">
      <dsp:nvSpPr>
        <dsp:cNvPr id="0" name=""/>
        <dsp:cNvSpPr/>
      </dsp:nvSpPr>
      <dsp:spPr>
        <a:xfrm>
          <a:off x="0" y="2669298"/>
          <a:ext cx="11150600" cy="90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Interest Rate: </a:t>
          </a:r>
          <a:r>
            <a:rPr lang="en-US" sz="2500" kern="1200"/>
            <a:t>Higher interest rates may increase the likelihood of defaults.</a:t>
          </a:r>
        </a:p>
      </dsp:txBody>
      <dsp:txXfrm>
        <a:off x="0" y="2669298"/>
        <a:ext cx="11150600" cy="907510"/>
      </dsp:txXfrm>
    </dsp:sp>
    <dsp:sp modelId="{69563A85-CC99-4584-93EB-99FAFE21BDD2}">
      <dsp:nvSpPr>
        <dsp:cNvPr id="0" name=""/>
        <dsp:cNvSpPr/>
      </dsp:nvSpPr>
      <dsp:spPr>
        <a:xfrm>
          <a:off x="0" y="3254080"/>
          <a:ext cx="11150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02BC2-A6E5-4D42-A3E4-435495640C81}">
      <dsp:nvSpPr>
        <dsp:cNvPr id="0" name=""/>
        <dsp:cNvSpPr/>
      </dsp:nvSpPr>
      <dsp:spPr>
        <a:xfrm>
          <a:off x="0" y="3263046"/>
          <a:ext cx="11150600" cy="90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latin typeface="Calibri" panose="020F0502020204030204"/>
            </a:rPr>
            <a:t>Loan</a:t>
          </a:r>
          <a:r>
            <a:rPr lang="en-US" sz="2500" b="1" kern="1200"/>
            <a:t> Amount: </a:t>
          </a:r>
          <a:r>
            <a:rPr lang="en-US" sz="2500" kern="1200"/>
            <a:t>It</a:t>
          </a:r>
          <a:r>
            <a:rPr lang="en-US" sz="2500" b="1" kern="1200"/>
            <a:t> </a:t>
          </a:r>
          <a:r>
            <a:rPr lang="en-US" sz="2500" kern="1200"/>
            <a:t>can increase the risk of default if the borrower's financial capacity and creditworthiness are not aligned with the size of the loan.</a:t>
          </a:r>
        </a:p>
      </dsp:txBody>
      <dsp:txXfrm>
        <a:off x="0" y="3263046"/>
        <a:ext cx="11150600" cy="907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203F2-6D2F-4B16-8D4D-9CD2935E3776}">
      <dsp:nvSpPr>
        <dsp:cNvPr id="0" name=""/>
        <dsp:cNvSpPr/>
      </dsp:nvSpPr>
      <dsp:spPr>
        <a:xfrm>
          <a:off x="1009708" y="982292"/>
          <a:ext cx="1467427" cy="1467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FA9A6E-EF70-4C26-924E-586C800B7606}">
      <dsp:nvSpPr>
        <dsp:cNvPr id="0" name=""/>
        <dsp:cNvSpPr/>
      </dsp:nvSpPr>
      <dsp:spPr>
        <a:xfrm>
          <a:off x="112947" y="2835812"/>
          <a:ext cx="32609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a:t>Credit Score</a:t>
          </a:r>
        </a:p>
      </dsp:txBody>
      <dsp:txXfrm>
        <a:off x="112947" y="2835812"/>
        <a:ext cx="3260948" cy="720000"/>
      </dsp:txXfrm>
    </dsp:sp>
    <dsp:sp modelId="{54A3791C-A4C1-4AF4-BB87-B42E1816DB71}">
      <dsp:nvSpPr>
        <dsp:cNvPr id="0" name=""/>
        <dsp:cNvSpPr/>
      </dsp:nvSpPr>
      <dsp:spPr>
        <a:xfrm>
          <a:off x="4841322" y="982292"/>
          <a:ext cx="1467427" cy="1467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75ED61-2000-4BC7-BE72-DABCD52614C2}">
      <dsp:nvSpPr>
        <dsp:cNvPr id="0" name=""/>
        <dsp:cNvSpPr/>
      </dsp:nvSpPr>
      <dsp:spPr>
        <a:xfrm>
          <a:off x="3944562" y="2835812"/>
          <a:ext cx="32609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a:t>Loan Amount</a:t>
          </a:r>
        </a:p>
      </dsp:txBody>
      <dsp:txXfrm>
        <a:off x="3944562" y="2835812"/>
        <a:ext cx="3260948" cy="720000"/>
      </dsp:txXfrm>
    </dsp:sp>
    <dsp:sp modelId="{83B7B4A5-F239-48F8-82DD-A6EADB129A4C}">
      <dsp:nvSpPr>
        <dsp:cNvPr id="0" name=""/>
        <dsp:cNvSpPr/>
      </dsp:nvSpPr>
      <dsp:spPr>
        <a:xfrm>
          <a:off x="8672937" y="982292"/>
          <a:ext cx="1467427" cy="1467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91A69-FC0F-4B67-BBA2-266F8A5520D1}">
      <dsp:nvSpPr>
        <dsp:cNvPr id="0" name=""/>
        <dsp:cNvSpPr/>
      </dsp:nvSpPr>
      <dsp:spPr>
        <a:xfrm>
          <a:off x="7776177" y="2835812"/>
          <a:ext cx="32609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rtl="0">
            <a:lnSpc>
              <a:spcPct val="90000"/>
            </a:lnSpc>
            <a:spcBef>
              <a:spcPct val="0"/>
            </a:spcBef>
            <a:spcAft>
              <a:spcPct val="35000"/>
            </a:spcAft>
            <a:buNone/>
          </a:pPr>
          <a:r>
            <a:rPr lang="en-US" sz="3600" kern="1200">
              <a:latin typeface="Calibri" panose="020F0502020204030204"/>
            </a:rPr>
            <a:t>Loan Type</a:t>
          </a:r>
          <a:endParaRPr lang="en-US" sz="3600" kern="1200"/>
        </a:p>
      </dsp:txBody>
      <dsp:txXfrm>
        <a:off x="7776177" y="2835812"/>
        <a:ext cx="3260948"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9E220-861B-400F-BB44-5AD6A5D1B77A}">
      <dsp:nvSpPr>
        <dsp:cNvPr id="0" name=""/>
        <dsp:cNvSpPr/>
      </dsp:nvSpPr>
      <dsp:spPr>
        <a:xfrm>
          <a:off x="1094739" y="35191"/>
          <a:ext cx="1510523" cy="14881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4C914-D546-4C82-9C90-4C657FF10ACF}">
      <dsp:nvSpPr>
        <dsp:cNvPr id="0" name=""/>
        <dsp:cNvSpPr/>
      </dsp:nvSpPr>
      <dsp:spPr>
        <a:xfrm>
          <a:off x="1094739" y="1724216"/>
          <a:ext cx="4315781" cy="63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i="0" kern="1200"/>
            <a:t>Logistic Regression</a:t>
          </a:r>
          <a:endParaRPr lang="en-US" sz="3300" kern="1200"/>
        </a:p>
      </dsp:txBody>
      <dsp:txXfrm>
        <a:off x="1094739" y="1724216"/>
        <a:ext cx="4315781" cy="637760"/>
      </dsp:txXfrm>
    </dsp:sp>
    <dsp:sp modelId="{0BE7EC40-35FC-4D83-AB8E-CA0228728118}">
      <dsp:nvSpPr>
        <dsp:cNvPr id="0" name=""/>
        <dsp:cNvSpPr/>
      </dsp:nvSpPr>
      <dsp:spPr>
        <a:xfrm>
          <a:off x="1094739" y="2455426"/>
          <a:ext cx="4315781" cy="22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b="1" i="0" kern="1200"/>
            <a:t>What It Does:</a:t>
          </a:r>
          <a:r>
            <a:rPr lang="en-US" sz="2000" b="0" i="0" kern="1200"/>
            <a:t> Helps us understand the factors that influence outcomes, such as whether the loan is charged off or not.</a:t>
          </a:r>
          <a:endParaRPr lang="en-US" sz="2000" kern="1200"/>
        </a:p>
        <a:p>
          <a:pPr marL="0" lvl="0" indent="0" algn="l" defTabSz="889000">
            <a:lnSpc>
              <a:spcPct val="90000"/>
            </a:lnSpc>
            <a:spcBef>
              <a:spcPct val="0"/>
            </a:spcBef>
            <a:spcAft>
              <a:spcPct val="35000"/>
            </a:spcAft>
            <a:buNone/>
          </a:pPr>
          <a:r>
            <a:rPr lang="en-US" sz="2000" b="1" i="0" kern="1200"/>
            <a:t>Why We Use</a:t>
          </a:r>
          <a:r>
            <a:rPr lang="en-US" sz="2000" b="1" kern="1200"/>
            <a:t>d</a:t>
          </a:r>
          <a:r>
            <a:rPr lang="en-US" sz="2000" b="1" i="0" kern="1200"/>
            <a:t> It:</a:t>
          </a:r>
          <a:r>
            <a:rPr lang="en-US" sz="2000" b="0" i="0" kern="1200"/>
            <a:t> Simple yet effective way to predict binary results, like a yes/no or true/false situation.</a:t>
          </a:r>
          <a:endParaRPr lang="en-US" sz="2000" kern="1200"/>
        </a:p>
      </dsp:txBody>
      <dsp:txXfrm>
        <a:off x="1094739" y="2455426"/>
        <a:ext cx="4315781" cy="2252257"/>
      </dsp:txXfrm>
    </dsp:sp>
    <dsp:sp modelId="{444E03DB-495D-4693-96AA-FD794E995E8A}">
      <dsp:nvSpPr>
        <dsp:cNvPr id="0" name=""/>
        <dsp:cNvSpPr/>
      </dsp:nvSpPr>
      <dsp:spPr>
        <a:xfrm>
          <a:off x="6165782" y="35191"/>
          <a:ext cx="1510523" cy="1488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080F2C-150F-4A42-AABB-396C198E355C}">
      <dsp:nvSpPr>
        <dsp:cNvPr id="0" name=""/>
        <dsp:cNvSpPr/>
      </dsp:nvSpPr>
      <dsp:spPr>
        <a:xfrm>
          <a:off x="6165782" y="1724216"/>
          <a:ext cx="4315781" cy="63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i="0" kern="1200"/>
            <a:t>Random Forest Classifier</a:t>
          </a:r>
          <a:endParaRPr lang="en-US" sz="3300" kern="1200"/>
        </a:p>
      </dsp:txBody>
      <dsp:txXfrm>
        <a:off x="6165782" y="1724216"/>
        <a:ext cx="4315781" cy="637760"/>
      </dsp:txXfrm>
    </dsp:sp>
    <dsp:sp modelId="{88C09DDF-D91E-47FB-AFAA-538A5196E917}">
      <dsp:nvSpPr>
        <dsp:cNvPr id="0" name=""/>
        <dsp:cNvSpPr/>
      </dsp:nvSpPr>
      <dsp:spPr>
        <a:xfrm>
          <a:off x="6145887" y="2274142"/>
          <a:ext cx="4315781" cy="22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b="1" i="0" kern="1200"/>
            <a:t>What It Does:</a:t>
          </a:r>
          <a:r>
            <a:rPr lang="en-US" sz="2000" b="0" i="0" kern="1200"/>
            <a:t> It's a team of decision-makers, each giving their opinion, and then a final decision is made based on the majority vote.</a:t>
          </a:r>
          <a:endParaRPr lang="en-US" sz="2000" kern="1200"/>
        </a:p>
        <a:p>
          <a:pPr marL="0" lvl="0" indent="0" algn="l" defTabSz="889000">
            <a:lnSpc>
              <a:spcPct val="90000"/>
            </a:lnSpc>
            <a:spcBef>
              <a:spcPct val="0"/>
            </a:spcBef>
            <a:spcAft>
              <a:spcPct val="35000"/>
            </a:spcAft>
            <a:buNone/>
          </a:pPr>
          <a:r>
            <a:rPr lang="en-US" sz="2000" b="1" i="0" kern="1200"/>
            <a:t>Why We Used It:</a:t>
          </a:r>
          <a:r>
            <a:rPr lang="en-US" sz="2000" b="0" i="0" kern="1200"/>
            <a:t> It's powerful, handles varied data well, and avoids common mistakes, making our predictions more reliable.</a:t>
          </a:r>
          <a:endParaRPr lang="en-US" sz="2000" kern="1200"/>
        </a:p>
      </dsp:txBody>
      <dsp:txXfrm>
        <a:off x="6145887" y="2274142"/>
        <a:ext cx="4315781" cy="22522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2F477-51E5-485E-86E5-0249E6311EEC}"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1854E-17AB-45FB-9675-6B84C756CDD6}" type="slidenum">
              <a:rPr lang="en-US" smtClean="0"/>
              <a:t>‹#›</a:t>
            </a:fld>
            <a:endParaRPr lang="en-US"/>
          </a:p>
        </p:txBody>
      </p:sp>
    </p:spTree>
    <p:extLst>
      <p:ext uri="{BB962C8B-B14F-4D97-AF65-F5344CB8AC3E}">
        <p14:creationId xmlns:p14="http://schemas.microsoft.com/office/powerpoint/2010/main" val="3633937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2791854E-17AB-45FB-9675-6B84C756CDD6}" type="slidenum">
              <a:rPr lang="en-US" smtClean="0"/>
              <a:t>1</a:t>
            </a:fld>
            <a:endParaRPr lang="en-US"/>
          </a:p>
        </p:txBody>
      </p:sp>
    </p:spTree>
    <p:extLst>
      <p:ext uri="{BB962C8B-B14F-4D97-AF65-F5344CB8AC3E}">
        <p14:creationId xmlns:p14="http://schemas.microsoft.com/office/powerpoint/2010/main" val="675401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#Uma Pammi</a:t>
            </a:r>
          </a:p>
          <a:p>
            <a:r>
              <a:rPr lang="en-US"/>
              <a:t>Analyzing our data reveals key factors influencing loan defaults: lower credit scores, high debt-to-income ratios, and loan types obtained indirectly pose higher risks. Additionally, higher interest rates and mismatched loan amounts with borrowers' financial capacity increase default likelihood. Understanding these elements is crucial for effective risk management.</a:t>
            </a:r>
            <a:endParaRPr lang="en-US">
              <a:cs typeface="Calibri"/>
            </a:endParaRPr>
          </a:p>
          <a:p>
            <a:endParaRPr lang="en-US">
              <a:cs typeface="Calibri"/>
            </a:endParaRPr>
          </a:p>
        </p:txBody>
      </p:sp>
    </p:spTree>
    <p:extLst>
      <p:ext uri="{BB962C8B-B14F-4D97-AF65-F5344CB8AC3E}">
        <p14:creationId xmlns:p14="http://schemas.microsoft.com/office/powerpoint/2010/main" val="217176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#Uma Pammi</a:t>
            </a:r>
          </a:p>
          <a:p>
            <a:r>
              <a:rPr lang="en-US"/>
              <a:t>Leveraging data from the 'Fund Issued Date,' we uncovered seasonal patterns in loan issuance and defaults. Notably, March saw a peak in loan issuances, aligning with a corresponding pattern in charged-off cases, offering insights into the seasonality of loan defaults.</a:t>
            </a:r>
          </a:p>
          <a:p>
            <a:endParaRPr lang="en-US">
              <a:cs typeface="Calibri"/>
            </a:endParaRPr>
          </a:p>
        </p:txBody>
      </p:sp>
    </p:spTree>
    <p:extLst>
      <p:ext uri="{BB962C8B-B14F-4D97-AF65-F5344CB8AC3E}">
        <p14:creationId xmlns:p14="http://schemas.microsoft.com/office/powerpoint/2010/main" val="90603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#Revanth Kandepi</a:t>
            </a:r>
          </a:p>
        </p:txBody>
      </p:sp>
      <p:sp>
        <p:nvSpPr>
          <p:cNvPr id="4" name="Slide Number Placeholder 3"/>
          <p:cNvSpPr>
            <a:spLocks noGrp="1"/>
          </p:cNvSpPr>
          <p:nvPr>
            <p:ph type="sldNum" sz="quarter" idx="5"/>
          </p:nvPr>
        </p:nvSpPr>
        <p:spPr/>
        <p:txBody>
          <a:bodyPr/>
          <a:lstStyle/>
          <a:p>
            <a:fld id="{2791854E-17AB-45FB-9675-6B84C756CDD6}" type="slidenum">
              <a:rPr lang="en-US" smtClean="0"/>
              <a:t>15</a:t>
            </a:fld>
            <a:endParaRPr lang="en-US"/>
          </a:p>
        </p:txBody>
      </p:sp>
    </p:spTree>
    <p:extLst>
      <p:ext uri="{BB962C8B-B14F-4D97-AF65-F5344CB8AC3E}">
        <p14:creationId xmlns:p14="http://schemas.microsoft.com/office/powerpoint/2010/main" val="3600867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#Revanth Kandepi</a:t>
            </a:r>
          </a:p>
          <a:p>
            <a:r>
              <a:rPr lang="en-US"/>
              <a:t>Enhanced understanding of credit score impact by grouping intervals. Loans with credit scores between 600-699 exhibit higher charge-off rates, emphasizing the significance of this range in predicting defaults.</a:t>
            </a:r>
            <a:endParaRPr lang="en-US">
              <a:cs typeface="Calibri"/>
            </a:endParaRPr>
          </a:p>
        </p:txBody>
      </p:sp>
      <p:sp>
        <p:nvSpPr>
          <p:cNvPr id="4" name="Slide Number Placeholder 3"/>
          <p:cNvSpPr>
            <a:spLocks noGrp="1"/>
          </p:cNvSpPr>
          <p:nvPr>
            <p:ph type="sldNum" sz="quarter" idx="5"/>
          </p:nvPr>
        </p:nvSpPr>
        <p:spPr/>
        <p:txBody>
          <a:bodyPr/>
          <a:lstStyle/>
          <a:p>
            <a:fld id="{2791854E-17AB-45FB-9675-6B84C756CDD6}" type="slidenum">
              <a:rPr lang="en-US" smtClean="0"/>
              <a:t>16</a:t>
            </a:fld>
            <a:endParaRPr lang="en-US"/>
          </a:p>
        </p:txBody>
      </p:sp>
    </p:spTree>
    <p:extLst>
      <p:ext uri="{BB962C8B-B14F-4D97-AF65-F5344CB8AC3E}">
        <p14:creationId xmlns:p14="http://schemas.microsoft.com/office/powerpoint/2010/main" val="4266635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 Sekhar Dash</a:t>
            </a:r>
          </a:p>
          <a:p>
            <a:r>
              <a:rPr lang="en-US"/>
              <a:t>Simplified charged-off loan identification by categorizing 'Original Balance Amount'. Notably, 50% of loans fall within the 20k range, highlighting the concentration of loans in this specific interval for focused analysis.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791854E-17AB-45FB-9675-6B84C756CDD6}" type="slidenum">
              <a:rPr lang="en-US" smtClean="0"/>
              <a:t>17</a:t>
            </a:fld>
            <a:endParaRPr lang="en-US"/>
          </a:p>
        </p:txBody>
      </p:sp>
    </p:spTree>
    <p:extLst>
      <p:ext uri="{BB962C8B-B14F-4D97-AF65-F5344CB8AC3E}">
        <p14:creationId xmlns:p14="http://schemas.microsoft.com/office/powerpoint/2010/main" val="1315153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#Uma Pammi</a:t>
            </a:r>
          </a:p>
          <a:p>
            <a:r>
              <a:rPr lang="en-US"/>
              <a:t>Categorized 'Loan Type' to evaluate charge-off rates, revealing that indirect loans from third parties outnumber direct loans. The charged-off pattern aligns accordingly, providing insights for risk assessment.</a:t>
            </a:r>
            <a:endParaRPr lang="en-US">
              <a:cs typeface="Calibri"/>
            </a:endParaRPr>
          </a:p>
        </p:txBody>
      </p:sp>
    </p:spTree>
    <p:extLst>
      <p:ext uri="{BB962C8B-B14F-4D97-AF65-F5344CB8AC3E}">
        <p14:creationId xmlns:p14="http://schemas.microsoft.com/office/powerpoint/2010/main" val="193181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#Revanth</a:t>
            </a:r>
          </a:p>
          <a:p>
            <a:pPr>
              <a:defRPr/>
            </a:pPr>
            <a:r>
              <a:rPr lang="en-US"/>
              <a:t>Our methodology involves utilizing Logistic Regression for straightforward insight into factors affecting loan charge-off, thanks to its simplicity in predicting binary outcomes. The Random Forest Classifier complements this approach by employing a team of decision-makers, ensuring robust predictions through collective wisdom and data adaptability.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Tree>
    <p:extLst>
      <p:ext uri="{BB962C8B-B14F-4D97-AF65-F5344CB8AC3E}">
        <p14:creationId xmlns:p14="http://schemas.microsoft.com/office/powerpoint/2010/main" val="898630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a:t>
            </a:r>
          </a:p>
          <a:p>
            <a:r>
              <a:rPr lang="en-US"/>
              <a:t>In understanding the odds ratios, we observe that higher credit scores significantly reduce the likelihood of loan default, emphasizing the importance of maintaining good credit. Additionally, larger loan amounts correlate with increased default odds, highlighting the need for careful risk management in substantial transactions. </a:t>
            </a:r>
          </a:p>
        </p:txBody>
      </p:sp>
      <p:sp>
        <p:nvSpPr>
          <p:cNvPr id="4" name="Slide Number Placeholder 3"/>
          <p:cNvSpPr>
            <a:spLocks noGrp="1"/>
          </p:cNvSpPr>
          <p:nvPr>
            <p:ph type="sldNum" sz="quarter" idx="5"/>
          </p:nvPr>
        </p:nvSpPr>
        <p:spPr/>
        <p:txBody>
          <a:bodyPr/>
          <a:lstStyle/>
          <a:p>
            <a:fld id="{2791854E-17AB-45FB-9675-6B84C756CDD6}" type="slidenum">
              <a:rPr lang="en-US" smtClean="0"/>
              <a:t>21</a:t>
            </a:fld>
            <a:endParaRPr lang="en-US"/>
          </a:p>
        </p:txBody>
      </p:sp>
    </p:spTree>
    <p:extLst>
      <p:ext uri="{BB962C8B-B14F-4D97-AF65-F5344CB8AC3E}">
        <p14:creationId xmlns:p14="http://schemas.microsoft.com/office/powerpoint/2010/main" val="780613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a:t>
            </a:r>
          </a:p>
          <a:p>
            <a:r>
              <a:rPr lang="en-US"/>
              <a:t>The model accurately predicted loans not charged off in 84.43% of cases and effectively identified charged-off cases with an 81.43% accuracy rate. There's room for improving precision, as 15.57% of predictions were false positives, and further optimization can reduce false negatives, which were only 18.57%.</a:t>
            </a:r>
          </a:p>
        </p:txBody>
      </p:sp>
      <p:sp>
        <p:nvSpPr>
          <p:cNvPr id="4" name="Slide Number Placeholder 3"/>
          <p:cNvSpPr>
            <a:spLocks noGrp="1"/>
          </p:cNvSpPr>
          <p:nvPr>
            <p:ph type="sldNum" sz="quarter" idx="5"/>
          </p:nvPr>
        </p:nvSpPr>
        <p:spPr/>
        <p:txBody>
          <a:bodyPr/>
          <a:lstStyle/>
          <a:p>
            <a:fld id="{2791854E-17AB-45FB-9675-6B84C756CDD6}" type="slidenum">
              <a:rPr lang="en-US" smtClean="0"/>
              <a:t>22</a:t>
            </a:fld>
            <a:endParaRPr lang="en-US"/>
          </a:p>
        </p:txBody>
      </p:sp>
    </p:spTree>
    <p:extLst>
      <p:ext uri="{BB962C8B-B14F-4D97-AF65-F5344CB8AC3E}">
        <p14:creationId xmlns:p14="http://schemas.microsoft.com/office/powerpoint/2010/main" val="194612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a:t>
            </a:r>
          </a:p>
          <a:p>
            <a:r>
              <a:rPr lang="en-US"/>
              <a:t>The model accurately predicted loans not charged off in 84.43% of cases and effectively identified charged-off cases with an 81.43% accuracy rate. There's room for improving precision, as 15.57% of predictions were false positives, and further optimization can reduce false negatives, which were only 18.57%.</a:t>
            </a:r>
          </a:p>
        </p:txBody>
      </p:sp>
      <p:sp>
        <p:nvSpPr>
          <p:cNvPr id="4" name="Slide Number Placeholder 3"/>
          <p:cNvSpPr>
            <a:spLocks noGrp="1"/>
          </p:cNvSpPr>
          <p:nvPr>
            <p:ph type="sldNum" sz="quarter" idx="5"/>
          </p:nvPr>
        </p:nvSpPr>
        <p:spPr/>
        <p:txBody>
          <a:bodyPr/>
          <a:lstStyle/>
          <a:p>
            <a:fld id="{2791854E-17AB-45FB-9675-6B84C756CDD6}" type="slidenum">
              <a:rPr lang="en-US" smtClean="0"/>
              <a:t>23</a:t>
            </a:fld>
            <a:endParaRPr lang="en-US"/>
          </a:p>
        </p:txBody>
      </p:sp>
    </p:spTree>
    <p:extLst>
      <p:ext uri="{BB962C8B-B14F-4D97-AF65-F5344CB8AC3E}">
        <p14:creationId xmlns:p14="http://schemas.microsoft.com/office/powerpoint/2010/main" val="176076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#Uma Pammi</a:t>
            </a:r>
          </a:p>
        </p:txBody>
      </p:sp>
      <p:sp>
        <p:nvSpPr>
          <p:cNvPr id="4" name="Slide Number Placeholder 3"/>
          <p:cNvSpPr>
            <a:spLocks noGrp="1"/>
          </p:cNvSpPr>
          <p:nvPr>
            <p:ph type="sldNum" sz="quarter" idx="5"/>
          </p:nvPr>
        </p:nvSpPr>
        <p:spPr/>
        <p:txBody>
          <a:bodyPr/>
          <a:lstStyle/>
          <a:p>
            <a:fld id="{2791854E-17AB-45FB-9675-6B84C756CDD6}" type="slidenum">
              <a:rPr lang="en-US" smtClean="0"/>
              <a:t>2</a:t>
            </a:fld>
            <a:endParaRPr lang="en-US"/>
          </a:p>
        </p:txBody>
      </p:sp>
    </p:spTree>
    <p:extLst>
      <p:ext uri="{BB962C8B-B14F-4D97-AF65-F5344CB8AC3E}">
        <p14:creationId xmlns:p14="http://schemas.microsoft.com/office/powerpoint/2010/main" val="104199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a:t>
            </a:r>
          </a:p>
          <a:p>
            <a:r>
              <a:rPr lang="en-US"/>
              <a:t>Our analysis indicates that the Random Forests Classifier outperformed the Logistic Regression model with higher accuracy on both training and test datasets. Additionally, key evaluation metrics such as F1 Score, Precision, Recall, and Error rates support the superior performance of the Random Forests Classifier in predicting loan defaults.</a:t>
            </a:r>
          </a:p>
        </p:txBody>
      </p:sp>
      <p:sp>
        <p:nvSpPr>
          <p:cNvPr id="4" name="Slide Number Placeholder 3"/>
          <p:cNvSpPr>
            <a:spLocks noGrp="1"/>
          </p:cNvSpPr>
          <p:nvPr>
            <p:ph type="sldNum" sz="quarter" idx="5"/>
          </p:nvPr>
        </p:nvSpPr>
        <p:spPr/>
        <p:txBody>
          <a:bodyPr/>
          <a:lstStyle/>
          <a:p>
            <a:fld id="{2791854E-17AB-45FB-9675-6B84C756CDD6}" type="slidenum">
              <a:rPr lang="en-US" smtClean="0"/>
              <a:t>24</a:t>
            </a:fld>
            <a:endParaRPr lang="en-US"/>
          </a:p>
        </p:txBody>
      </p:sp>
    </p:spTree>
    <p:extLst>
      <p:ext uri="{BB962C8B-B14F-4D97-AF65-F5344CB8AC3E}">
        <p14:creationId xmlns:p14="http://schemas.microsoft.com/office/powerpoint/2010/main" val="404747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#Uma</a:t>
            </a:r>
          </a:p>
          <a:p>
            <a:r>
              <a:rPr lang="en-US"/>
              <a:t>Our model emphasizes the impact of credit scores, interest rates, loan types, and debt categories, offering a holistic understanding of the key factors influencing loan outcomes.</a:t>
            </a: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39761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#Uma</a:t>
            </a:r>
          </a:p>
          <a:p>
            <a:r>
              <a:rPr lang="en-US"/>
              <a:t>Utilizing the model for retrospective analysis enables a comprehensive understanding of the historical loan performance, facilitating insights and predictions for potential defaults in 2024. Moreover, the model's flexibility allows for scenario analysis, enabling simulations to assess the impact of different economic conditions on the loan portfolio.</a:t>
            </a:r>
          </a:p>
        </p:txBody>
      </p:sp>
      <p:sp>
        <p:nvSpPr>
          <p:cNvPr id="4" name="Slide Number Placeholder 3"/>
          <p:cNvSpPr>
            <a:spLocks noGrp="1"/>
          </p:cNvSpPr>
          <p:nvPr>
            <p:ph type="sldNum" sz="quarter" idx="5"/>
          </p:nvPr>
        </p:nvSpPr>
        <p:spPr/>
        <p:txBody>
          <a:bodyPr/>
          <a:lstStyle/>
          <a:p>
            <a:fld id="{2791854E-17AB-45FB-9675-6B84C756CDD6}" type="slidenum">
              <a:rPr lang="en-US" smtClean="0"/>
              <a:t>26</a:t>
            </a:fld>
            <a:endParaRPr lang="en-US"/>
          </a:p>
        </p:txBody>
      </p:sp>
    </p:spTree>
    <p:extLst>
      <p:ext uri="{BB962C8B-B14F-4D97-AF65-F5344CB8AC3E}">
        <p14:creationId xmlns:p14="http://schemas.microsoft.com/office/powerpoint/2010/main" val="1302485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#Revanth</a:t>
            </a:r>
          </a:p>
          <a:p>
            <a:r>
              <a:rPr lang="en-US"/>
              <a:t>This model is instrumental for financial institutions in conducting more accurate credit risk assessments, enabling the identification of high-risk applicants and reducing the chances of non-performing loans. Furthermore, an online lending platform can integrate this model to automate loan approval decisions, efficiently flagging applications with a higher likelihood of default and optimizing the lending process.</a:t>
            </a:r>
            <a:endParaRPr lang="en-US">
              <a:cs typeface="Calibri"/>
            </a:endParaRPr>
          </a:p>
        </p:txBody>
      </p:sp>
      <p:sp>
        <p:nvSpPr>
          <p:cNvPr id="4" name="Slide Number Placeholder 3"/>
          <p:cNvSpPr>
            <a:spLocks noGrp="1"/>
          </p:cNvSpPr>
          <p:nvPr>
            <p:ph type="sldNum" sz="quarter" idx="5"/>
          </p:nvPr>
        </p:nvSpPr>
        <p:spPr/>
        <p:txBody>
          <a:bodyPr/>
          <a:lstStyle/>
          <a:p>
            <a:fld id="{2791854E-17AB-45FB-9675-6B84C756CDD6}" type="slidenum">
              <a:rPr lang="en-US" smtClean="0"/>
              <a:t>28</a:t>
            </a:fld>
            <a:endParaRPr lang="en-US"/>
          </a:p>
        </p:txBody>
      </p:sp>
    </p:spTree>
    <p:extLst>
      <p:ext uri="{BB962C8B-B14F-4D97-AF65-F5344CB8AC3E}">
        <p14:creationId xmlns:p14="http://schemas.microsoft.com/office/powerpoint/2010/main" val="8439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 Sekhar Dash</a:t>
            </a:r>
          </a:p>
          <a:p>
            <a:r>
              <a:rPr lang="en-US"/>
              <a:t>Understanding past lending trends is vital to predict potential financial setbacks, allowing us to take preventive measures, safeguarding our financial health and reputation.</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791854E-17AB-45FB-9675-6B84C756CDD6}" type="slidenum">
              <a:rPr lang="en-US" smtClean="0"/>
              <a:t>4</a:t>
            </a:fld>
            <a:endParaRPr lang="en-US"/>
          </a:p>
        </p:txBody>
      </p:sp>
    </p:spTree>
    <p:extLst>
      <p:ext uri="{BB962C8B-B14F-4D97-AF65-F5344CB8AC3E}">
        <p14:creationId xmlns:p14="http://schemas.microsoft.com/office/powerpoint/2010/main" val="236352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91854E-17AB-45FB-9675-6B84C756CDD6}" type="slidenum">
              <a:rPr lang="en-US" smtClean="0"/>
              <a:t>5</a:t>
            </a:fld>
            <a:endParaRPr lang="en-US"/>
          </a:p>
        </p:txBody>
      </p:sp>
    </p:spTree>
    <p:extLst>
      <p:ext uri="{BB962C8B-B14F-4D97-AF65-F5344CB8AC3E}">
        <p14:creationId xmlns:p14="http://schemas.microsoft.com/office/powerpoint/2010/main" val="25933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a:t>#Revanth Kandepi</a:t>
            </a:r>
          </a:p>
          <a:p>
            <a:pPr>
              <a:defRPr/>
            </a:pPr>
            <a:endParaRPr lang="en-US">
              <a:cs typeface="Calibri"/>
            </a:endParaRPr>
          </a:p>
          <a:p>
            <a:pPr>
              <a:defRPr/>
            </a:pPr>
            <a:r>
              <a:rPr lang="en-US"/>
              <a:t>Explored data thoroughly by looking at key aspects and ensured it's ready for analysis. Used specific models to predict outcomes, rigorously tested them to see how well they worked using different measures.</a:t>
            </a:r>
            <a:endParaRPr lang="en-US">
              <a:cs typeface="Calibri"/>
            </a:endParaRPr>
          </a:p>
          <a:p>
            <a:pPr>
              <a:defRPr/>
            </a:pPr>
            <a:r>
              <a:rPr lang="en-US"/>
              <a:t> </a:t>
            </a:r>
            <a:endParaRPr lang="en-US">
              <a:cs typeface="Calibri"/>
            </a:endParaRPr>
          </a:p>
        </p:txBody>
      </p:sp>
    </p:spTree>
    <p:extLst>
      <p:ext uri="{BB962C8B-B14F-4D97-AF65-F5344CB8AC3E}">
        <p14:creationId xmlns:p14="http://schemas.microsoft.com/office/powerpoint/2010/main" val="1722310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#Uma Pammi</a:t>
            </a:r>
          </a:p>
          <a:p>
            <a:r>
              <a:rPr lang="en-US"/>
              <a:t>We have a comprehensive dataset covering loans issued in 2017, with charge-off information spanning from 2017 to 2023. There are 15,482 records and 33 different features, providing a rich source for our analysis.</a:t>
            </a:r>
            <a:endParaRPr lang="en-US">
              <a:cs typeface="Calibri"/>
            </a:endParaRPr>
          </a:p>
        </p:txBody>
      </p:sp>
    </p:spTree>
    <p:extLst>
      <p:ext uri="{BB962C8B-B14F-4D97-AF65-F5344CB8AC3E}">
        <p14:creationId xmlns:p14="http://schemas.microsoft.com/office/powerpoint/2010/main" val="331912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#Sudhanshu Sekhar Dash</a:t>
            </a:r>
          </a:p>
          <a:p>
            <a:r>
              <a:rPr lang="en-US"/>
              <a:t>We ensured data integrity by addressing missing values, dropping unnecessary columns with high missing percentages, and handling outliers. No duplicate rows were present, and the remaining data showed a favorable distribution, laying a solid foundation for our analysis.</a:t>
            </a:r>
            <a:endParaRPr lang="en-US">
              <a:cs typeface="Calibri"/>
            </a:endParaRPr>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2791854E-17AB-45FB-9675-6B84C756CDD6}" type="slidenum">
              <a:rPr lang="en-US" smtClean="0"/>
              <a:t>9</a:t>
            </a:fld>
            <a:endParaRPr lang="en-US"/>
          </a:p>
        </p:txBody>
      </p:sp>
    </p:spTree>
    <p:extLst>
      <p:ext uri="{BB962C8B-B14F-4D97-AF65-F5344CB8AC3E}">
        <p14:creationId xmlns:p14="http://schemas.microsoft.com/office/powerpoint/2010/main" val="89533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#Revanth Kandepi</a:t>
            </a:r>
          </a:p>
          <a:p>
            <a:r>
              <a:rPr lang="en-US"/>
              <a:t>We streamlined our dataset by excluding features with high missing values, those unrelated to loan charge-offs, and variables showing no correlation. This focused approach ensures a more relevant and impactful analysis.</a:t>
            </a:r>
            <a:endParaRPr lang="en-US">
              <a:cs typeface="Calibri"/>
            </a:endParaRPr>
          </a:p>
        </p:txBody>
      </p:sp>
    </p:spTree>
    <p:extLst>
      <p:ext uri="{BB962C8B-B14F-4D97-AF65-F5344CB8AC3E}">
        <p14:creationId xmlns:p14="http://schemas.microsoft.com/office/powerpoint/2010/main" val="183074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#Sudhanshu Sekhar Dash</a:t>
            </a:r>
          </a:p>
          <a:p>
            <a:r>
              <a:rPr lang="en-US"/>
              <a:t>Our primary goal is to address and minimize loan defaults by analyzing historical lending data. The "Account Status" serves as a key performance indicator, specifically the 'Charged Off (CO)' status, indicating loans at risk. Understanding this metric is crucial for assessing and managing the associated risk in our loan portfolio.</a:t>
            </a:r>
            <a:endParaRPr lang="en-US">
              <a:cs typeface="Calibri"/>
            </a:endParaRPr>
          </a:p>
        </p:txBody>
      </p:sp>
    </p:spTree>
    <p:extLst>
      <p:ext uri="{BB962C8B-B14F-4D97-AF65-F5344CB8AC3E}">
        <p14:creationId xmlns:p14="http://schemas.microsoft.com/office/powerpoint/2010/main" val="85800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6C038-2352-5D4E-8D1C-AD3FA865470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00E03E0-3135-8F43-9F3D-1CEA024F1ED7}"/>
              </a:ext>
            </a:extLst>
          </p:cNvPr>
          <p:cNvPicPr>
            <a:picLocks noChangeAspect="1"/>
          </p:cNvPicPr>
          <p:nvPr/>
        </p:nvPicPr>
        <p:blipFill>
          <a:blip r:embed="rId3"/>
          <a:stretch>
            <a:fillRect/>
          </a:stretch>
        </p:blipFill>
        <p:spPr>
          <a:xfrm>
            <a:off x="-7144" y="-7144"/>
            <a:ext cx="12273280" cy="6903720"/>
          </a:xfrm>
          <a:prstGeom prst="rect">
            <a:avLst/>
          </a:prstGeom>
        </p:spPr>
      </p:pic>
      <p:sp>
        <p:nvSpPr>
          <p:cNvPr id="2" name="Title 1">
            <a:extLst>
              <a:ext uri="{FF2B5EF4-FFF2-40B4-BE49-F238E27FC236}">
                <a16:creationId xmlns:a16="http://schemas.microsoft.com/office/drawing/2014/main" id="{299731DB-9EFD-BF45-AA72-2F7B80F6B3B9}"/>
              </a:ext>
            </a:extLst>
          </p:cNvPr>
          <p:cNvSpPr>
            <a:spLocks noGrp="1"/>
          </p:cNvSpPr>
          <p:nvPr>
            <p:ph type="ctrTitle"/>
          </p:nvPr>
        </p:nvSpPr>
        <p:spPr>
          <a:xfrm>
            <a:off x="925173" y="2029984"/>
            <a:ext cx="8064843" cy="2387600"/>
          </a:xfrm>
          <a:prstGeom prst="rect">
            <a:avLst/>
          </a:prstGeom>
        </p:spPr>
        <p:txBody>
          <a:bodyPr anchor="b" anchorCtr="0"/>
          <a:lstStyle>
            <a:lvl1pPr algn="l">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87425F-D6C1-4048-A194-B7C5FB31C0C8}"/>
              </a:ext>
            </a:extLst>
          </p:cNvPr>
          <p:cNvSpPr>
            <a:spLocks noGrp="1"/>
          </p:cNvSpPr>
          <p:nvPr>
            <p:ph type="subTitle" idx="1" hasCustomPrompt="1"/>
          </p:nvPr>
        </p:nvSpPr>
        <p:spPr>
          <a:xfrm>
            <a:off x="925172" y="4614341"/>
            <a:ext cx="6878595" cy="424732"/>
          </a:xfrm>
        </p:spPr>
        <p:txBody>
          <a:bodyPr/>
          <a:lstStyle>
            <a:lvl1pPr marL="0" indent="0" algn="l">
              <a:buNone/>
              <a:defRPr sz="2400" b="1" i="1">
                <a:solidFill>
                  <a:srgbClr val="FED30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pic>
        <p:nvPicPr>
          <p:cNvPr id="8" name="Picture 7">
            <a:extLst>
              <a:ext uri="{FF2B5EF4-FFF2-40B4-BE49-F238E27FC236}">
                <a16:creationId xmlns:a16="http://schemas.microsoft.com/office/drawing/2014/main" id="{C79F3CDB-A3EA-7249-AB85-4BD33D5D32AF}"/>
              </a:ext>
            </a:extLst>
          </p:cNvPr>
          <p:cNvPicPr>
            <a:picLocks noChangeAspect="1"/>
          </p:cNvPicPr>
          <p:nvPr/>
        </p:nvPicPr>
        <p:blipFill>
          <a:blip r:embed="rId4"/>
          <a:stretch>
            <a:fillRect/>
          </a:stretch>
        </p:blipFill>
        <p:spPr>
          <a:xfrm>
            <a:off x="1021423" y="668216"/>
            <a:ext cx="3027248" cy="664518"/>
          </a:xfrm>
          <a:prstGeom prst="rect">
            <a:avLst/>
          </a:prstGeom>
        </p:spPr>
      </p:pic>
    </p:spTree>
    <p:extLst>
      <p:ext uri="{BB962C8B-B14F-4D97-AF65-F5344CB8AC3E}">
        <p14:creationId xmlns:p14="http://schemas.microsoft.com/office/powerpoint/2010/main" val="28113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er Content Yell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D35C36-67D5-9C4C-9FF9-A8E098909289}"/>
              </a:ext>
            </a:extLst>
          </p:cNvPr>
          <p:cNvPicPr>
            <a:picLocks noChangeAspect="1"/>
          </p:cNvPicPr>
          <p:nvPr/>
        </p:nvPicPr>
        <p:blipFill rotWithShape="1">
          <a:blip r:embed="rId2"/>
          <a:srcRect l="17267" r="27156"/>
          <a:stretch/>
        </p:blipFill>
        <p:spPr>
          <a:xfrm>
            <a:off x="5416063" y="0"/>
            <a:ext cx="6775938" cy="6858000"/>
          </a:xfrm>
          <a:prstGeom prst="rect">
            <a:avLst/>
          </a:prstGeom>
        </p:spPr>
      </p:pic>
      <p:pic>
        <p:nvPicPr>
          <p:cNvPr id="5" name="Picture 4">
            <a:extLst>
              <a:ext uri="{FF2B5EF4-FFF2-40B4-BE49-F238E27FC236}">
                <a16:creationId xmlns:a16="http://schemas.microsoft.com/office/drawing/2014/main" id="{EDF1333F-7192-8946-BDCE-ECFA21DDBE09}"/>
              </a:ext>
            </a:extLst>
          </p:cNvPr>
          <p:cNvPicPr>
            <a:picLocks noChangeAspect="1"/>
          </p:cNvPicPr>
          <p:nvPr/>
        </p:nvPicPr>
        <p:blipFill rotWithShape="1">
          <a:blip r:embed="rId3"/>
          <a:srcRect b="73380"/>
          <a:stretch/>
        </p:blipFill>
        <p:spPr>
          <a:xfrm>
            <a:off x="0" y="0"/>
            <a:ext cx="12192000" cy="1825624"/>
          </a:xfrm>
          <a:prstGeom prst="rect">
            <a:avLst/>
          </a:prstGeom>
        </p:spPr>
      </p:pic>
      <p:pic>
        <p:nvPicPr>
          <p:cNvPr id="9" name="Picture 8">
            <a:extLst>
              <a:ext uri="{FF2B5EF4-FFF2-40B4-BE49-F238E27FC236}">
                <a16:creationId xmlns:a16="http://schemas.microsoft.com/office/drawing/2014/main" id="{46ECA4A4-5991-1643-98F2-E3A58DB028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3" name="Content Placeholder 2">
            <a:extLst>
              <a:ext uri="{FF2B5EF4-FFF2-40B4-BE49-F238E27FC236}">
                <a16:creationId xmlns:a16="http://schemas.microsoft.com/office/drawing/2014/main" id="{5A81D06A-A79E-2447-961E-0A8245B87E31}"/>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15D55F45-E9C7-8842-B7BF-9F8E778A579E}"/>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tx1"/>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1248209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 Yellow Black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BF1B6-0614-D146-8FA9-4832D1361540}"/>
              </a:ext>
            </a:extLst>
          </p:cNvPr>
          <p:cNvSpPr/>
          <p:nvPr/>
        </p:nvSpPr>
        <p:spPr>
          <a:xfrm>
            <a:off x="0" y="0"/>
            <a:ext cx="12192000" cy="6919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B93D898-DB08-2345-95F0-0D64A3A386A6}"/>
              </a:ext>
            </a:extLst>
          </p:cNvPr>
          <p:cNvPicPr>
            <a:picLocks noChangeAspect="1"/>
          </p:cNvPicPr>
          <p:nvPr/>
        </p:nvPicPr>
        <p:blipFill rotWithShape="1">
          <a:blip r:embed="rId2"/>
          <a:srcRect b="73518"/>
          <a:stretch/>
        </p:blipFill>
        <p:spPr>
          <a:xfrm>
            <a:off x="0" y="0"/>
            <a:ext cx="12192000" cy="1816100"/>
          </a:xfrm>
          <a:prstGeom prst="rect">
            <a:avLst/>
          </a:prstGeom>
        </p:spPr>
      </p:pic>
      <p:pic>
        <p:nvPicPr>
          <p:cNvPr id="3" name="Picture 2">
            <a:extLst>
              <a:ext uri="{FF2B5EF4-FFF2-40B4-BE49-F238E27FC236}">
                <a16:creationId xmlns:a16="http://schemas.microsoft.com/office/drawing/2014/main" id="{F77DD46E-7F83-EF48-AB47-92247CE636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6" name="Title 1">
            <a:extLst>
              <a:ext uri="{FF2B5EF4-FFF2-40B4-BE49-F238E27FC236}">
                <a16:creationId xmlns:a16="http://schemas.microsoft.com/office/drawing/2014/main" id="{24B0295B-2371-E042-98B4-5A0860DCD727}"/>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8" name="Content Placeholder 2">
            <a:extLst>
              <a:ext uri="{FF2B5EF4-FFF2-40B4-BE49-F238E27FC236}">
                <a16:creationId xmlns:a16="http://schemas.microsoft.com/office/drawing/2014/main" id="{3BA83F15-FF95-1B48-A07E-8A4B8BC245AF}"/>
              </a:ext>
            </a:extLst>
          </p:cNvPr>
          <p:cNvSpPr>
            <a:spLocks noGrp="1"/>
          </p:cNvSpPr>
          <p:nvPr>
            <p:ph idx="1"/>
          </p:nvPr>
        </p:nvSpPr>
        <p:spPr>
          <a:xfrm>
            <a:off x="543696" y="1825624"/>
            <a:ext cx="11150073" cy="44081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90EF3BE5-D08C-4443-AC5C-3B1E146B224C}"/>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2268038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Content - Yellow White 1" userDrawn="1">
  <p:cSld name="1_Header Content - Yellow White 1">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75741"/>
          <a:stretch/>
        </p:blipFill>
        <p:spPr>
          <a:xfrm>
            <a:off x="0" y="0"/>
            <a:ext cx="12192000" cy="1663700"/>
          </a:xfrm>
          <a:prstGeom prst="rect">
            <a:avLst/>
          </a:prstGeom>
          <a:noFill/>
          <a:ln>
            <a:noFill/>
          </a:ln>
        </p:spPr>
      </p:pic>
      <p:pic>
        <p:nvPicPr>
          <p:cNvPr id="30" name="Google Shape;30;p5"/>
          <p:cNvPicPr preferRelativeResize="0"/>
          <p:nvPr/>
        </p:nvPicPr>
        <p:blipFill rotWithShape="1">
          <a:blip r:embed="rId3">
            <a:alphaModFix/>
          </a:blip>
          <a:srcRect/>
          <a:stretch/>
        </p:blipFill>
        <p:spPr>
          <a:xfrm>
            <a:off x="10109334" y="286819"/>
            <a:ext cx="1752600" cy="393700"/>
          </a:xfrm>
          <a:prstGeom prst="rect">
            <a:avLst/>
          </a:prstGeom>
          <a:noFill/>
          <a:ln>
            <a:noFill/>
          </a:ln>
        </p:spPr>
      </p:pic>
      <p:sp>
        <p:nvSpPr>
          <p:cNvPr id="31" name="Google Shape;31;p5"/>
          <p:cNvSpPr txBox="1">
            <a:spLocks noGrp="1"/>
          </p:cNvSpPr>
          <p:nvPr>
            <p:ph type="title"/>
          </p:nvPr>
        </p:nvSpPr>
        <p:spPr>
          <a:xfrm>
            <a:off x="543697" y="0"/>
            <a:ext cx="8736227" cy="1186249"/>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1"/>
              </a:buClr>
              <a:buSzPts val="3600"/>
              <a:buFont typeface="Calibri"/>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1254154" y="6523893"/>
            <a:ext cx="937846" cy="316523"/>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rgbClr val="2190C8"/>
                </a:solidFill>
                <a:latin typeface="Calibri"/>
                <a:ea typeface="Calibri"/>
                <a:cs typeface="Calibri"/>
                <a:sym typeface="Calibri"/>
              </a:defRPr>
            </a:lvl1pPr>
            <a:lvl2pPr marL="0" marR="0" lvl="1" indent="0" algn="r" rtl="0">
              <a:spcBef>
                <a:spcPts val="0"/>
              </a:spcBef>
              <a:buNone/>
              <a:defRPr sz="1400">
                <a:solidFill>
                  <a:srgbClr val="2190C8"/>
                </a:solidFill>
                <a:latin typeface="Calibri"/>
                <a:ea typeface="Calibri"/>
                <a:cs typeface="Calibri"/>
                <a:sym typeface="Calibri"/>
              </a:defRPr>
            </a:lvl2pPr>
            <a:lvl3pPr marL="0" marR="0" lvl="2" indent="0" algn="r" rtl="0">
              <a:spcBef>
                <a:spcPts val="0"/>
              </a:spcBef>
              <a:buNone/>
              <a:defRPr sz="1400">
                <a:solidFill>
                  <a:srgbClr val="2190C8"/>
                </a:solidFill>
                <a:latin typeface="Calibri"/>
                <a:ea typeface="Calibri"/>
                <a:cs typeface="Calibri"/>
                <a:sym typeface="Calibri"/>
              </a:defRPr>
            </a:lvl3pPr>
            <a:lvl4pPr marL="0" marR="0" lvl="3" indent="0" algn="r" rtl="0">
              <a:spcBef>
                <a:spcPts val="0"/>
              </a:spcBef>
              <a:buNone/>
              <a:defRPr sz="1400">
                <a:solidFill>
                  <a:srgbClr val="2190C8"/>
                </a:solidFill>
                <a:latin typeface="Calibri"/>
                <a:ea typeface="Calibri"/>
                <a:cs typeface="Calibri"/>
                <a:sym typeface="Calibri"/>
              </a:defRPr>
            </a:lvl4pPr>
            <a:lvl5pPr marL="0" marR="0" lvl="4" indent="0" algn="r" rtl="0">
              <a:spcBef>
                <a:spcPts val="0"/>
              </a:spcBef>
              <a:buNone/>
              <a:defRPr sz="1400">
                <a:solidFill>
                  <a:srgbClr val="2190C8"/>
                </a:solidFill>
                <a:latin typeface="Calibri"/>
                <a:ea typeface="Calibri"/>
                <a:cs typeface="Calibri"/>
                <a:sym typeface="Calibri"/>
              </a:defRPr>
            </a:lvl5pPr>
            <a:lvl6pPr marL="0" marR="0" lvl="5" indent="0" algn="r" rtl="0">
              <a:spcBef>
                <a:spcPts val="0"/>
              </a:spcBef>
              <a:buNone/>
              <a:defRPr sz="1400">
                <a:solidFill>
                  <a:srgbClr val="2190C8"/>
                </a:solidFill>
                <a:latin typeface="Calibri"/>
                <a:ea typeface="Calibri"/>
                <a:cs typeface="Calibri"/>
                <a:sym typeface="Calibri"/>
              </a:defRPr>
            </a:lvl6pPr>
            <a:lvl7pPr marL="0" marR="0" lvl="6" indent="0" algn="r" rtl="0">
              <a:spcBef>
                <a:spcPts val="0"/>
              </a:spcBef>
              <a:buNone/>
              <a:defRPr sz="1400">
                <a:solidFill>
                  <a:srgbClr val="2190C8"/>
                </a:solidFill>
                <a:latin typeface="Calibri"/>
                <a:ea typeface="Calibri"/>
                <a:cs typeface="Calibri"/>
                <a:sym typeface="Calibri"/>
              </a:defRPr>
            </a:lvl7pPr>
            <a:lvl8pPr marL="0" marR="0" lvl="7" indent="0" algn="r" rtl="0">
              <a:spcBef>
                <a:spcPts val="0"/>
              </a:spcBef>
              <a:buNone/>
              <a:defRPr sz="1400">
                <a:solidFill>
                  <a:srgbClr val="2190C8"/>
                </a:solidFill>
                <a:latin typeface="Calibri"/>
                <a:ea typeface="Calibri"/>
                <a:cs typeface="Calibri"/>
                <a:sym typeface="Calibri"/>
              </a:defRPr>
            </a:lvl8pPr>
            <a:lvl9pPr marL="0" marR="0" lvl="8" indent="0" algn="r" rtl="0">
              <a:spcBef>
                <a:spcPts val="0"/>
              </a:spcBef>
              <a:buNone/>
              <a:defRPr sz="1400">
                <a:solidFill>
                  <a:srgbClr val="2190C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 name="Picture Placeholder 2">
            <a:extLst>
              <a:ext uri="{FF2B5EF4-FFF2-40B4-BE49-F238E27FC236}">
                <a16:creationId xmlns:a16="http://schemas.microsoft.com/office/drawing/2014/main" id="{35619FCD-7543-76F1-D27B-84269E7AECA6}"/>
              </a:ext>
            </a:extLst>
          </p:cNvPr>
          <p:cNvSpPr>
            <a:spLocks noGrp="1"/>
          </p:cNvSpPr>
          <p:nvPr>
            <p:ph type="pic" sz="quarter" idx="13" hasCustomPrompt="1"/>
          </p:nvPr>
        </p:nvSpPr>
        <p:spPr>
          <a:xfrm>
            <a:off x="543697" y="1473068"/>
            <a:ext cx="1097280" cy="1097280"/>
          </a:xfrm>
        </p:spPr>
        <p:txBody>
          <a:bodyPr/>
          <a:lstStyle>
            <a:lvl1pPr marL="50800" indent="0">
              <a:buNone/>
              <a:defRPr sz="1400"/>
            </a:lvl1pPr>
          </a:lstStyle>
          <a:p>
            <a:r>
              <a:rPr lang="en-US"/>
              <a:t>HEADSHOT</a:t>
            </a:r>
          </a:p>
        </p:txBody>
      </p:sp>
      <p:sp>
        <p:nvSpPr>
          <p:cNvPr id="6" name="Picture Placeholder 2">
            <a:extLst>
              <a:ext uri="{FF2B5EF4-FFF2-40B4-BE49-F238E27FC236}">
                <a16:creationId xmlns:a16="http://schemas.microsoft.com/office/drawing/2014/main" id="{26BAA3BF-F4D6-23A6-77A7-461D45D9A2B4}"/>
              </a:ext>
            </a:extLst>
          </p:cNvPr>
          <p:cNvSpPr>
            <a:spLocks noGrp="1"/>
          </p:cNvSpPr>
          <p:nvPr>
            <p:ph type="pic" sz="quarter" idx="14" hasCustomPrompt="1"/>
          </p:nvPr>
        </p:nvSpPr>
        <p:spPr>
          <a:xfrm>
            <a:off x="543697" y="2721160"/>
            <a:ext cx="1097280" cy="1097280"/>
          </a:xfrm>
        </p:spPr>
        <p:txBody>
          <a:bodyPr/>
          <a:lstStyle>
            <a:lvl1pPr marL="50800" indent="0">
              <a:buNone/>
              <a:defRPr sz="1400"/>
            </a:lvl1pPr>
          </a:lstStyle>
          <a:p>
            <a:r>
              <a:rPr lang="en-US"/>
              <a:t>HEADSHOT</a:t>
            </a:r>
          </a:p>
        </p:txBody>
      </p:sp>
      <p:sp>
        <p:nvSpPr>
          <p:cNvPr id="7" name="Picture Placeholder 2">
            <a:extLst>
              <a:ext uri="{FF2B5EF4-FFF2-40B4-BE49-F238E27FC236}">
                <a16:creationId xmlns:a16="http://schemas.microsoft.com/office/drawing/2014/main" id="{6DC5BB8F-6EC8-5BB1-9522-0CA468F90639}"/>
              </a:ext>
            </a:extLst>
          </p:cNvPr>
          <p:cNvSpPr>
            <a:spLocks noGrp="1"/>
          </p:cNvSpPr>
          <p:nvPr>
            <p:ph type="pic" sz="quarter" idx="15" hasCustomPrompt="1"/>
          </p:nvPr>
        </p:nvSpPr>
        <p:spPr>
          <a:xfrm>
            <a:off x="543697" y="3969252"/>
            <a:ext cx="1097280" cy="1097280"/>
          </a:xfrm>
        </p:spPr>
        <p:txBody>
          <a:bodyPr/>
          <a:lstStyle>
            <a:lvl1pPr marL="50800" indent="0">
              <a:buNone/>
              <a:defRPr sz="1400"/>
            </a:lvl1pPr>
          </a:lstStyle>
          <a:p>
            <a:r>
              <a:rPr lang="en-US"/>
              <a:t>HEADSHOT</a:t>
            </a:r>
          </a:p>
        </p:txBody>
      </p:sp>
      <p:sp>
        <p:nvSpPr>
          <p:cNvPr id="9" name="Picture Placeholder 2">
            <a:extLst>
              <a:ext uri="{FF2B5EF4-FFF2-40B4-BE49-F238E27FC236}">
                <a16:creationId xmlns:a16="http://schemas.microsoft.com/office/drawing/2014/main" id="{DBE86A14-C10F-0839-1C11-6F66F9AD1FD4}"/>
              </a:ext>
            </a:extLst>
          </p:cNvPr>
          <p:cNvSpPr>
            <a:spLocks noGrp="1"/>
          </p:cNvSpPr>
          <p:nvPr>
            <p:ph type="pic" sz="quarter" idx="16" hasCustomPrompt="1"/>
          </p:nvPr>
        </p:nvSpPr>
        <p:spPr>
          <a:xfrm>
            <a:off x="543697" y="5243430"/>
            <a:ext cx="1097280" cy="1097280"/>
          </a:xfrm>
        </p:spPr>
        <p:txBody>
          <a:bodyPr/>
          <a:lstStyle>
            <a:lvl1pPr marL="50800" indent="0">
              <a:buNone/>
              <a:defRPr sz="1400"/>
            </a:lvl1pPr>
          </a:lstStyle>
          <a:p>
            <a:r>
              <a:rPr lang="en-US"/>
              <a:t>HEADSHOT</a:t>
            </a:r>
          </a:p>
        </p:txBody>
      </p:sp>
      <p:sp>
        <p:nvSpPr>
          <p:cNvPr id="11" name="Text Placeholder 10">
            <a:extLst>
              <a:ext uri="{FF2B5EF4-FFF2-40B4-BE49-F238E27FC236}">
                <a16:creationId xmlns:a16="http://schemas.microsoft.com/office/drawing/2014/main" id="{980C2DC6-DCEF-6579-24DF-50D2AC84061E}"/>
              </a:ext>
            </a:extLst>
          </p:cNvPr>
          <p:cNvSpPr>
            <a:spLocks noGrp="1"/>
          </p:cNvSpPr>
          <p:nvPr>
            <p:ph type="body" sz="quarter" idx="17" hasCustomPrompt="1"/>
          </p:nvPr>
        </p:nvSpPr>
        <p:spPr>
          <a:xfrm>
            <a:off x="1885135" y="1473068"/>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2" name="Picture Placeholder 2">
            <a:extLst>
              <a:ext uri="{FF2B5EF4-FFF2-40B4-BE49-F238E27FC236}">
                <a16:creationId xmlns:a16="http://schemas.microsoft.com/office/drawing/2014/main" id="{C9A5AA35-AE64-11BD-5248-DDB885B40BE1}"/>
              </a:ext>
            </a:extLst>
          </p:cNvPr>
          <p:cNvSpPr>
            <a:spLocks noGrp="1"/>
          </p:cNvSpPr>
          <p:nvPr>
            <p:ph type="pic" sz="quarter" idx="18" hasCustomPrompt="1"/>
          </p:nvPr>
        </p:nvSpPr>
        <p:spPr>
          <a:xfrm>
            <a:off x="6340930" y="1473068"/>
            <a:ext cx="1097280" cy="1097280"/>
          </a:xfrm>
        </p:spPr>
        <p:txBody>
          <a:bodyPr/>
          <a:lstStyle>
            <a:lvl1pPr marL="50800" indent="0">
              <a:buNone/>
              <a:defRPr sz="1400"/>
            </a:lvl1pPr>
          </a:lstStyle>
          <a:p>
            <a:r>
              <a:rPr lang="en-US"/>
              <a:t>HEADSHOT</a:t>
            </a:r>
          </a:p>
        </p:txBody>
      </p:sp>
      <p:sp>
        <p:nvSpPr>
          <p:cNvPr id="13" name="Picture Placeholder 2">
            <a:extLst>
              <a:ext uri="{FF2B5EF4-FFF2-40B4-BE49-F238E27FC236}">
                <a16:creationId xmlns:a16="http://schemas.microsoft.com/office/drawing/2014/main" id="{1B744EAF-F0FF-757D-6EF8-6EFF86A440B9}"/>
              </a:ext>
            </a:extLst>
          </p:cNvPr>
          <p:cNvSpPr>
            <a:spLocks noGrp="1"/>
          </p:cNvSpPr>
          <p:nvPr>
            <p:ph type="pic" sz="quarter" idx="19" hasCustomPrompt="1"/>
          </p:nvPr>
        </p:nvSpPr>
        <p:spPr>
          <a:xfrm>
            <a:off x="6340930" y="2721160"/>
            <a:ext cx="1097280" cy="1097280"/>
          </a:xfrm>
        </p:spPr>
        <p:txBody>
          <a:bodyPr/>
          <a:lstStyle>
            <a:lvl1pPr marL="50800" indent="0">
              <a:buNone/>
              <a:defRPr sz="1400"/>
            </a:lvl1pPr>
          </a:lstStyle>
          <a:p>
            <a:r>
              <a:rPr lang="en-US"/>
              <a:t>HEADSHOT</a:t>
            </a:r>
          </a:p>
        </p:txBody>
      </p:sp>
      <p:sp>
        <p:nvSpPr>
          <p:cNvPr id="14" name="Picture Placeholder 2">
            <a:extLst>
              <a:ext uri="{FF2B5EF4-FFF2-40B4-BE49-F238E27FC236}">
                <a16:creationId xmlns:a16="http://schemas.microsoft.com/office/drawing/2014/main" id="{36EA8BE4-7AC1-75C4-1C68-AFC739FAF989}"/>
              </a:ext>
            </a:extLst>
          </p:cNvPr>
          <p:cNvSpPr>
            <a:spLocks noGrp="1"/>
          </p:cNvSpPr>
          <p:nvPr>
            <p:ph type="pic" sz="quarter" idx="20" hasCustomPrompt="1"/>
          </p:nvPr>
        </p:nvSpPr>
        <p:spPr>
          <a:xfrm>
            <a:off x="6340930" y="3969252"/>
            <a:ext cx="1097280" cy="1097280"/>
          </a:xfrm>
        </p:spPr>
        <p:txBody>
          <a:bodyPr/>
          <a:lstStyle>
            <a:lvl1pPr marL="50800" indent="0">
              <a:buNone/>
              <a:defRPr sz="1400"/>
            </a:lvl1pPr>
          </a:lstStyle>
          <a:p>
            <a:r>
              <a:rPr lang="en-US"/>
              <a:t>HEADSHOT</a:t>
            </a:r>
          </a:p>
        </p:txBody>
      </p:sp>
      <p:sp>
        <p:nvSpPr>
          <p:cNvPr id="15" name="Picture Placeholder 2">
            <a:extLst>
              <a:ext uri="{FF2B5EF4-FFF2-40B4-BE49-F238E27FC236}">
                <a16:creationId xmlns:a16="http://schemas.microsoft.com/office/drawing/2014/main" id="{EFE68801-6151-5F64-45B5-4329652093B9}"/>
              </a:ext>
            </a:extLst>
          </p:cNvPr>
          <p:cNvSpPr>
            <a:spLocks noGrp="1"/>
          </p:cNvSpPr>
          <p:nvPr>
            <p:ph type="pic" sz="quarter" idx="21" hasCustomPrompt="1"/>
          </p:nvPr>
        </p:nvSpPr>
        <p:spPr>
          <a:xfrm>
            <a:off x="6340930" y="5243430"/>
            <a:ext cx="1097280" cy="1097280"/>
          </a:xfrm>
        </p:spPr>
        <p:txBody>
          <a:bodyPr/>
          <a:lstStyle>
            <a:lvl1pPr marL="50800" indent="0">
              <a:buNone/>
              <a:defRPr sz="1400"/>
            </a:lvl1pPr>
          </a:lstStyle>
          <a:p>
            <a:r>
              <a:rPr lang="en-US"/>
              <a:t>HEADSHOT</a:t>
            </a:r>
          </a:p>
        </p:txBody>
      </p:sp>
      <p:sp>
        <p:nvSpPr>
          <p:cNvPr id="16" name="Text Placeholder 10">
            <a:extLst>
              <a:ext uri="{FF2B5EF4-FFF2-40B4-BE49-F238E27FC236}">
                <a16:creationId xmlns:a16="http://schemas.microsoft.com/office/drawing/2014/main" id="{9DAA7871-88E9-E8A9-32F6-DC720E6E3629}"/>
              </a:ext>
            </a:extLst>
          </p:cNvPr>
          <p:cNvSpPr>
            <a:spLocks noGrp="1"/>
          </p:cNvSpPr>
          <p:nvPr>
            <p:ph type="body" sz="quarter" idx="22" hasCustomPrompt="1"/>
          </p:nvPr>
        </p:nvSpPr>
        <p:spPr>
          <a:xfrm>
            <a:off x="1885134" y="2734203"/>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7" name="Text Placeholder 10">
            <a:extLst>
              <a:ext uri="{FF2B5EF4-FFF2-40B4-BE49-F238E27FC236}">
                <a16:creationId xmlns:a16="http://schemas.microsoft.com/office/drawing/2014/main" id="{291BC976-5404-B6E6-9EEC-699AF7EFF416}"/>
              </a:ext>
            </a:extLst>
          </p:cNvPr>
          <p:cNvSpPr>
            <a:spLocks noGrp="1"/>
          </p:cNvSpPr>
          <p:nvPr>
            <p:ph type="body" sz="quarter" idx="23" hasCustomPrompt="1"/>
          </p:nvPr>
        </p:nvSpPr>
        <p:spPr>
          <a:xfrm>
            <a:off x="1885133" y="3969252"/>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8" name="Text Placeholder 10">
            <a:extLst>
              <a:ext uri="{FF2B5EF4-FFF2-40B4-BE49-F238E27FC236}">
                <a16:creationId xmlns:a16="http://schemas.microsoft.com/office/drawing/2014/main" id="{D709DD9E-1A79-C78F-D7DE-5E02687F2AFD}"/>
              </a:ext>
            </a:extLst>
          </p:cNvPr>
          <p:cNvSpPr>
            <a:spLocks noGrp="1"/>
          </p:cNvSpPr>
          <p:nvPr>
            <p:ph type="body" sz="quarter" idx="24" hasCustomPrompt="1"/>
          </p:nvPr>
        </p:nvSpPr>
        <p:spPr>
          <a:xfrm>
            <a:off x="1885132" y="5243431"/>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9" name="Text Placeholder 10">
            <a:extLst>
              <a:ext uri="{FF2B5EF4-FFF2-40B4-BE49-F238E27FC236}">
                <a16:creationId xmlns:a16="http://schemas.microsoft.com/office/drawing/2014/main" id="{96F57552-0005-8DBD-C2DC-980BD64E293E}"/>
              </a:ext>
            </a:extLst>
          </p:cNvPr>
          <p:cNvSpPr>
            <a:spLocks noGrp="1"/>
          </p:cNvSpPr>
          <p:nvPr>
            <p:ph type="body" sz="quarter" idx="25" hasCustomPrompt="1"/>
          </p:nvPr>
        </p:nvSpPr>
        <p:spPr>
          <a:xfrm>
            <a:off x="7651069" y="1473068"/>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0" name="Text Placeholder 10">
            <a:extLst>
              <a:ext uri="{FF2B5EF4-FFF2-40B4-BE49-F238E27FC236}">
                <a16:creationId xmlns:a16="http://schemas.microsoft.com/office/drawing/2014/main" id="{E8E3212F-AF15-2446-5E73-00FDCD287418}"/>
              </a:ext>
            </a:extLst>
          </p:cNvPr>
          <p:cNvSpPr>
            <a:spLocks noGrp="1"/>
          </p:cNvSpPr>
          <p:nvPr>
            <p:ph type="body" sz="quarter" idx="26" hasCustomPrompt="1"/>
          </p:nvPr>
        </p:nvSpPr>
        <p:spPr>
          <a:xfrm>
            <a:off x="7651068" y="2734203"/>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1" name="Text Placeholder 10">
            <a:extLst>
              <a:ext uri="{FF2B5EF4-FFF2-40B4-BE49-F238E27FC236}">
                <a16:creationId xmlns:a16="http://schemas.microsoft.com/office/drawing/2014/main" id="{AC9B86F6-7DBF-6623-5A7C-918F90E1EF05}"/>
              </a:ext>
            </a:extLst>
          </p:cNvPr>
          <p:cNvSpPr>
            <a:spLocks noGrp="1"/>
          </p:cNvSpPr>
          <p:nvPr>
            <p:ph type="body" sz="quarter" idx="27" hasCustomPrompt="1"/>
          </p:nvPr>
        </p:nvSpPr>
        <p:spPr>
          <a:xfrm>
            <a:off x="7651067" y="3969252"/>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2" name="Text Placeholder 10">
            <a:extLst>
              <a:ext uri="{FF2B5EF4-FFF2-40B4-BE49-F238E27FC236}">
                <a16:creationId xmlns:a16="http://schemas.microsoft.com/office/drawing/2014/main" id="{F1622530-5F39-7080-FDF7-162A8B38F357}"/>
              </a:ext>
            </a:extLst>
          </p:cNvPr>
          <p:cNvSpPr>
            <a:spLocks noGrp="1"/>
          </p:cNvSpPr>
          <p:nvPr>
            <p:ph type="body" sz="quarter" idx="28" hasCustomPrompt="1"/>
          </p:nvPr>
        </p:nvSpPr>
        <p:spPr>
          <a:xfrm>
            <a:off x="7651066" y="5243431"/>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Tree>
    <p:extLst>
      <p:ext uri="{BB962C8B-B14F-4D97-AF65-F5344CB8AC3E}">
        <p14:creationId xmlns:p14="http://schemas.microsoft.com/office/powerpoint/2010/main" val="3509108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er Content - Yellow Blac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B4AA-3D09-C846-84C5-DE75B74BA835}"/>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8" name="Content Placeholder 2">
            <a:extLst>
              <a:ext uri="{FF2B5EF4-FFF2-40B4-BE49-F238E27FC236}">
                <a16:creationId xmlns:a16="http://schemas.microsoft.com/office/drawing/2014/main" id="{5B59B8BB-915B-8148-8C84-6ED999BD4DC9}"/>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376776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2"/>
          <a:srcRect b="74999"/>
          <a:stretch/>
        </p:blipFill>
        <p:spPr>
          <a:xfrm>
            <a:off x="0" y="0"/>
            <a:ext cx="12192000" cy="17145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hasCustomPrompt="1"/>
          </p:nvPr>
        </p:nvSpPr>
        <p:spPr>
          <a:xfrm>
            <a:off x="543697" y="0"/>
            <a:ext cx="8736227" cy="1186249"/>
          </a:xfrm>
          <a:prstGeom prst="rect">
            <a:avLst/>
          </a:prstGeom>
        </p:spPr>
        <p:txBody>
          <a:bodyPr lIns="0"/>
          <a:lstStyle>
            <a:lvl1pPr>
              <a:defRPr sz="3600" b="1"/>
            </a:lvl1pPr>
          </a:lstStyle>
          <a:p>
            <a:r>
              <a:rPr lang="en-US"/>
              <a:t>Agenda</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pic>
        <p:nvPicPr>
          <p:cNvPr id="10" name="Picture 9">
            <a:extLst>
              <a:ext uri="{FF2B5EF4-FFF2-40B4-BE49-F238E27FC236}">
                <a16:creationId xmlns:a16="http://schemas.microsoft.com/office/drawing/2014/main" id="{3456D9CD-AA51-9628-7CBE-A7E3AC0614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4" name="Google Shape;33;p5">
            <a:extLst>
              <a:ext uri="{FF2B5EF4-FFF2-40B4-BE49-F238E27FC236}">
                <a16:creationId xmlns:a16="http://schemas.microsoft.com/office/drawing/2014/main" id="{733E09D8-EA7C-92AC-7BB4-25D109AFB6C9}"/>
              </a:ext>
            </a:extLst>
          </p:cNvPr>
          <p:cNvSpPr txBox="1">
            <a:spLocks/>
          </p:cNvSpPr>
          <p:nvPr/>
        </p:nvSpPr>
        <p:spPr>
          <a:xfrm>
            <a:off x="11254154" y="6523893"/>
            <a:ext cx="937846" cy="316523"/>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spcBef>
                <a:spcPts val="0"/>
              </a:spcBef>
              <a:buNone/>
              <a:defRPr sz="1400" kern="1200">
                <a:solidFill>
                  <a:srgbClr val="2190C8"/>
                </a:solidFill>
                <a:latin typeface="Calibri"/>
                <a:ea typeface="Calibri"/>
                <a:cs typeface="Calibri"/>
                <a:sym typeface="Calibri"/>
              </a:defRPr>
            </a:lvl1pPr>
            <a:lvl2pPr marL="0" marR="0" lvl="1" indent="0" algn="r" defTabSz="914400" rtl="0" eaLnBrk="1" latinLnBrk="0" hangingPunct="1">
              <a:spcBef>
                <a:spcPts val="0"/>
              </a:spcBef>
              <a:buNone/>
              <a:defRPr sz="1400" kern="1200">
                <a:solidFill>
                  <a:srgbClr val="2190C8"/>
                </a:solidFill>
                <a:latin typeface="Calibri"/>
                <a:ea typeface="Calibri"/>
                <a:cs typeface="Calibri"/>
                <a:sym typeface="Calibri"/>
              </a:defRPr>
            </a:lvl2pPr>
            <a:lvl3pPr marL="0" marR="0" lvl="2" indent="0" algn="r" defTabSz="914400" rtl="0" eaLnBrk="1" latinLnBrk="0" hangingPunct="1">
              <a:spcBef>
                <a:spcPts val="0"/>
              </a:spcBef>
              <a:buNone/>
              <a:defRPr sz="1400" kern="1200">
                <a:solidFill>
                  <a:srgbClr val="2190C8"/>
                </a:solidFill>
                <a:latin typeface="Calibri"/>
                <a:ea typeface="Calibri"/>
                <a:cs typeface="Calibri"/>
                <a:sym typeface="Calibri"/>
              </a:defRPr>
            </a:lvl3pPr>
            <a:lvl4pPr marL="0" marR="0" lvl="3" indent="0" algn="r" defTabSz="914400" rtl="0" eaLnBrk="1" latinLnBrk="0" hangingPunct="1">
              <a:spcBef>
                <a:spcPts val="0"/>
              </a:spcBef>
              <a:buNone/>
              <a:defRPr sz="1400" kern="1200">
                <a:solidFill>
                  <a:srgbClr val="2190C8"/>
                </a:solidFill>
                <a:latin typeface="Calibri"/>
                <a:ea typeface="Calibri"/>
                <a:cs typeface="Calibri"/>
                <a:sym typeface="Calibri"/>
              </a:defRPr>
            </a:lvl4pPr>
            <a:lvl5pPr marL="0" marR="0" lvl="4" indent="0" algn="r" defTabSz="914400" rtl="0" eaLnBrk="1" latinLnBrk="0" hangingPunct="1">
              <a:spcBef>
                <a:spcPts val="0"/>
              </a:spcBef>
              <a:buNone/>
              <a:defRPr sz="1400" kern="1200">
                <a:solidFill>
                  <a:srgbClr val="2190C8"/>
                </a:solidFill>
                <a:latin typeface="Calibri"/>
                <a:ea typeface="Calibri"/>
                <a:cs typeface="Calibri"/>
                <a:sym typeface="Calibri"/>
              </a:defRPr>
            </a:lvl5pPr>
            <a:lvl6pPr marL="0" marR="0" lvl="5" indent="0" algn="r" defTabSz="914400" rtl="0" eaLnBrk="1" latinLnBrk="0" hangingPunct="1">
              <a:spcBef>
                <a:spcPts val="0"/>
              </a:spcBef>
              <a:buNone/>
              <a:defRPr sz="1400" kern="1200">
                <a:solidFill>
                  <a:srgbClr val="2190C8"/>
                </a:solidFill>
                <a:latin typeface="Calibri"/>
                <a:ea typeface="Calibri"/>
                <a:cs typeface="Calibri"/>
                <a:sym typeface="Calibri"/>
              </a:defRPr>
            </a:lvl6pPr>
            <a:lvl7pPr marL="0" marR="0" lvl="6" indent="0" algn="r" defTabSz="914400" rtl="0" eaLnBrk="1" latinLnBrk="0" hangingPunct="1">
              <a:spcBef>
                <a:spcPts val="0"/>
              </a:spcBef>
              <a:buNone/>
              <a:defRPr sz="1400" kern="1200">
                <a:solidFill>
                  <a:srgbClr val="2190C8"/>
                </a:solidFill>
                <a:latin typeface="Calibri"/>
                <a:ea typeface="Calibri"/>
                <a:cs typeface="Calibri"/>
                <a:sym typeface="Calibri"/>
              </a:defRPr>
            </a:lvl7pPr>
            <a:lvl8pPr marL="0" marR="0" lvl="7" indent="0" algn="r" defTabSz="914400" rtl="0" eaLnBrk="1" latinLnBrk="0" hangingPunct="1">
              <a:spcBef>
                <a:spcPts val="0"/>
              </a:spcBef>
              <a:buNone/>
              <a:defRPr sz="1400" kern="1200">
                <a:solidFill>
                  <a:srgbClr val="2190C8"/>
                </a:solidFill>
                <a:latin typeface="Calibri"/>
                <a:ea typeface="Calibri"/>
                <a:cs typeface="Calibri"/>
                <a:sym typeface="Calibri"/>
              </a:defRPr>
            </a:lvl8pPr>
            <a:lvl9pPr marL="0" marR="0" lvl="8" indent="0" algn="r" defTabSz="914400" rtl="0" eaLnBrk="1" latinLnBrk="0" hangingPunct="1">
              <a:spcBef>
                <a:spcPts val="0"/>
              </a:spcBef>
              <a:buNone/>
              <a:defRPr sz="1400" kern="1200">
                <a:solidFill>
                  <a:srgbClr val="2190C8"/>
                </a:solidFill>
                <a:latin typeface="Calibri"/>
                <a:ea typeface="Calibri"/>
                <a:cs typeface="Calibri"/>
                <a:sym typeface="Calibri"/>
              </a:defRPr>
            </a:lvl9pPr>
          </a:lstStyle>
          <a:p>
            <a:fld id="{00000000-1234-1234-1234-123412341234}" type="slidenum">
              <a:rPr lang="en-US" smtClean="0"/>
              <a:pPr/>
              <a:t>‹#›</a:t>
            </a:fld>
            <a:endParaRPr lang="en-US"/>
          </a:p>
        </p:txBody>
      </p:sp>
      <p:sp>
        <p:nvSpPr>
          <p:cNvPr id="14" name="Picture Placeholder 2">
            <a:extLst>
              <a:ext uri="{FF2B5EF4-FFF2-40B4-BE49-F238E27FC236}">
                <a16:creationId xmlns:a16="http://schemas.microsoft.com/office/drawing/2014/main" id="{8B23A305-C907-2D49-7095-5F5B94E8DA86}"/>
              </a:ext>
            </a:extLst>
          </p:cNvPr>
          <p:cNvSpPr>
            <a:spLocks noGrp="1"/>
          </p:cNvSpPr>
          <p:nvPr>
            <p:ph type="pic" sz="quarter" idx="18" hasCustomPrompt="1"/>
          </p:nvPr>
        </p:nvSpPr>
        <p:spPr>
          <a:xfrm>
            <a:off x="6340930" y="1473068"/>
            <a:ext cx="1097280" cy="1097280"/>
          </a:xfrm>
        </p:spPr>
        <p:txBody>
          <a:bodyPr/>
          <a:lstStyle>
            <a:lvl1pPr marL="50800" indent="0">
              <a:buNone/>
              <a:defRPr sz="1400"/>
            </a:lvl1pPr>
          </a:lstStyle>
          <a:p>
            <a:r>
              <a:rPr lang="en-US"/>
              <a:t>HEADSHOT</a:t>
            </a:r>
          </a:p>
        </p:txBody>
      </p:sp>
      <p:sp>
        <p:nvSpPr>
          <p:cNvPr id="15" name="Picture Placeholder 2">
            <a:extLst>
              <a:ext uri="{FF2B5EF4-FFF2-40B4-BE49-F238E27FC236}">
                <a16:creationId xmlns:a16="http://schemas.microsoft.com/office/drawing/2014/main" id="{2C2D6521-6B98-5AC2-3659-758E192D74E2}"/>
              </a:ext>
            </a:extLst>
          </p:cNvPr>
          <p:cNvSpPr>
            <a:spLocks noGrp="1"/>
          </p:cNvSpPr>
          <p:nvPr>
            <p:ph type="pic" sz="quarter" idx="19" hasCustomPrompt="1"/>
          </p:nvPr>
        </p:nvSpPr>
        <p:spPr>
          <a:xfrm>
            <a:off x="6340930" y="2721160"/>
            <a:ext cx="1097280" cy="1097280"/>
          </a:xfrm>
        </p:spPr>
        <p:txBody>
          <a:bodyPr/>
          <a:lstStyle>
            <a:lvl1pPr marL="50800" indent="0">
              <a:buNone/>
              <a:defRPr sz="1400"/>
            </a:lvl1pPr>
          </a:lstStyle>
          <a:p>
            <a:r>
              <a:rPr lang="en-US"/>
              <a:t>HEADSHOT</a:t>
            </a:r>
          </a:p>
        </p:txBody>
      </p:sp>
      <p:sp>
        <p:nvSpPr>
          <p:cNvPr id="16" name="Picture Placeholder 2">
            <a:extLst>
              <a:ext uri="{FF2B5EF4-FFF2-40B4-BE49-F238E27FC236}">
                <a16:creationId xmlns:a16="http://schemas.microsoft.com/office/drawing/2014/main" id="{E62DCEEB-33C6-1143-1C6B-63F60080B21E}"/>
              </a:ext>
            </a:extLst>
          </p:cNvPr>
          <p:cNvSpPr>
            <a:spLocks noGrp="1"/>
          </p:cNvSpPr>
          <p:nvPr>
            <p:ph type="pic" sz="quarter" idx="20" hasCustomPrompt="1"/>
          </p:nvPr>
        </p:nvSpPr>
        <p:spPr>
          <a:xfrm>
            <a:off x="6340930" y="3969252"/>
            <a:ext cx="1097280" cy="1097280"/>
          </a:xfrm>
        </p:spPr>
        <p:txBody>
          <a:bodyPr/>
          <a:lstStyle>
            <a:lvl1pPr marL="50800" indent="0">
              <a:buNone/>
              <a:defRPr sz="1400"/>
            </a:lvl1pPr>
          </a:lstStyle>
          <a:p>
            <a:r>
              <a:rPr lang="en-US"/>
              <a:t>HEADSHOT</a:t>
            </a:r>
          </a:p>
        </p:txBody>
      </p:sp>
      <p:sp>
        <p:nvSpPr>
          <p:cNvPr id="17" name="Picture Placeholder 2">
            <a:extLst>
              <a:ext uri="{FF2B5EF4-FFF2-40B4-BE49-F238E27FC236}">
                <a16:creationId xmlns:a16="http://schemas.microsoft.com/office/drawing/2014/main" id="{4837F875-2F62-AA68-0F73-7FB63716EED7}"/>
              </a:ext>
            </a:extLst>
          </p:cNvPr>
          <p:cNvSpPr>
            <a:spLocks noGrp="1"/>
          </p:cNvSpPr>
          <p:nvPr>
            <p:ph type="pic" sz="quarter" idx="21" hasCustomPrompt="1"/>
          </p:nvPr>
        </p:nvSpPr>
        <p:spPr>
          <a:xfrm>
            <a:off x="6340930" y="5243430"/>
            <a:ext cx="1097280" cy="1097280"/>
          </a:xfrm>
        </p:spPr>
        <p:txBody>
          <a:bodyPr/>
          <a:lstStyle>
            <a:lvl1pPr marL="50800" indent="0">
              <a:buNone/>
              <a:defRPr sz="1400"/>
            </a:lvl1pPr>
          </a:lstStyle>
          <a:p>
            <a:r>
              <a:rPr lang="en-US"/>
              <a:t>HEADSHOT</a:t>
            </a:r>
          </a:p>
        </p:txBody>
      </p:sp>
      <p:sp>
        <p:nvSpPr>
          <p:cNvPr id="21" name="Text Placeholder 10">
            <a:extLst>
              <a:ext uri="{FF2B5EF4-FFF2-40B4-BE49-F238E27FC236}">
                <a16:creationId xmlns:a16="http://schemas.microsoft.com/office/drawing/2014/main" id="{796962B3-8A9D-900E-0DD5-636310FBC54D}"/>
              </a:ext>
            </a:extLst>
          </p:cNvPr>
          <p:cNvSpPr>
            <a:spLocks noGrp="1"/>
          </p:cNvSpPr>
          <p:nvPr>
            <p:ph type="body" sz="quarter" idx="25" hasCustomPrompt="1"/>
          </p:nvPr>
        </p:nvSpPr>
        <p:spPr>
          <a:xfrm>
            <a:off x="7651069" y="1473068"/>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2" name="Text Placeholder 10">
            <a:extLst>
              <a:ext uri="{FF2B5EF4-FFF2-40B4-BE49-F238E27FC236}">
                <a16:creationId xmlns:a16="http://schemas.microsoft.com/office/drawing/2014/main" id="{9881757A-801F-A4A2-2847-A4FD5E70B2B6}"/>
              </a:ext>
            </a:extLst>
          </p:cNvPr>
          <p:cNvSpPr>
            <a:spLocks noGrp="1"/>
          </p:cNvSpPr>
          <p:nvPr>
            <p:ph type="body" sz="quarter" idx="26" hasCustomPrompt="1"/>
          </p:nvPr>
        </p:nvSpPr>
        <p:spPr>
          <a:xfrm>
            <a:off x="7651068" y="2734203"/>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3" name="Text Placeholder 10">
            <a:extLst>
              <a:ext uri="{FF2B5EF4-FFF2-40B4-BE49-F238E27FC236}">
                <a16:creationId xmlns:a16="http://schemas.microsoft.com/office/drawing/2014/main" id="{732070C4-E186-12D5-3EE2-1F9103B249A1}"/>
              </a:ext>
            </a:extLst>
          </p:cNvPr>
          <p:cNvSpPr>
            <a:spLocks noGrp="1"/>
          </p:cNvSpPr>
          <p:nvPr>
            <p:ph type="body" sz="quarter" idx="27" hasCustomPrompt="1"/>
          </p:nvPr>
        </p:nvSpPr>
        <p:spPr>
          <a:xfrm>
            <a:off x="7651067" y="3969252"/>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4" name="Text Placeholder 10">
            <a:extLst>
              <a:ext uri="{FF2B5EF4-FFF2-40B4-BE49-F238E27FC236}">
                <a16:creationId xmlns:a16="http://schemas.microsoft.com/office/drawing/2014/main" id="{1187D8F9-7487-D1E6-7366-9A6A2990EC9F}"/>
              </a:ext>
            </a:extLst>
          </p:cNvPr>
          <p:cNvSpPr>
            <a:spLocks noGrp="1"/>
          </p:cNvSpPr>
          <p:nvPr>
            <p:ph type="body" sz="quarter" idx="28" hasCustomPrompt="1"/>
          </p:nvPr>
        </p:nvSpPr>
        <p:spPr>
          <a:xfrm>
            <a:off x="7651066" y="5243431"/>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5" name="Content Placeholder 2">
            <a:extLst>
              <a:ext uri="{FF2B5EF4-FFF2-40B4-BE49-F238E27FC236}">
                <a16:creationId xmlns:a16="http://schemas.microsoft.com/office/drawing/2014/main" id="{F53A2B5D-E578-4AF4-34EB-54BF257C0269}"/>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455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or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310748-0609-C44F-9879-A3D48D7E17BD}"/>
              </a:ext>
            </a:extLst>
          </p:cNvPr>
          <p:cNvPicPr>
            <a:picLocks noChangeAspect="1"/>
          </p:cNvPicPr>
          <p:nvPr/>
        </p:nvPicPr>
        <p:blipFill rotWithShape="1">
          <a:blip r:embed="rId2"/>
          <a:srcRect r="27156"/>
          <a:stretch/>
        </p:blipFill>
        <p:spPr>
          <a:xfrm>
            <a:off x="3310890" y="0"/>
            <a:ext cx="8881110" cy="6858000"/>
          </a:xfrm>
          <a:prstGeom prst="rect">
            <a:avLst/>
          </a:prstGeom>
        </p:spPr>
      </p:pic>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3"/>
          <a:srcRect b="74999"/>
          <a:stretch/>
        </p:blipFill>
        <p:spPr>
          <a:xfrm>
            <a:off x="0" y="0"/>
            <a:ext cx="12192000" cy="1714500"/>
          </a:xfrm>
          <a:prstGeom prst="rect">
            <a:avLst/>
          </a:prstGeom>
        </p:spPr>
      </p:pic>
      <p:pic>
        <p:nvPicPr>
          <p:cNvPr id="4" name="Picture 3">
            <a:extLst>
              <a:ext uri="{FF2B5EF4-FFF2-40B4-BE49-F238E27FC236}">
                <a16:creationId xmlns:a16="http://schemas.microsoft.com/office/drawing/2014/main" id="{00323E7B-C8EE-D44F-BC51-64A2E16012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hasCustomPrompt="1"/>
          </p:nvPr>
        </p:nvSpPr>
        <p:spPr>
          <a:xfrm>
            <a:off x="543697" y="0"/>
            <a:ext cx="8736227" cy="1186249"/>
          </a:xfrm>
          <a:prstGeom prst="rect">
            <a:avLst/>
          </a:prstGeom>
        </p:spPr>
        <p:txBody>
          <a:bodyPr lIns="0"/>
          <a:lstStyle>
            <a:lvl1pPr>
              <a:defRPr sz="3600" b="1"/>
            </a:lvl1pPr>
          </a:lstStyle>
          <a:p>
            <a:r>
              <a:rPr lang="en-US"/>
              <a:t>Agenda or Section Content</a:t>
            </a:r>
          </a:p>
        </p:txBody>
      </p:sp>
      <p:sp>
        <p:nvSpPr>
          <p:cNvPr id="8" name="Content Placeholder 2">
            <a:extLst>
              <a:ext uri="{FF2B5EF4-FFF2-40B4-BE49-F238E27FC236}">
                <a16:creationId xmlns:a16="http://schemas.microsoft.com/office/drawing/2014/main" id="{5B59B8BB-915B-8148-8C84-6ED999BD4DC9}"/>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393360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am Memb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2"/>
          <a:srcRect b="74999"/>
          <a:stretch/>
        </p:blipFill>
        <p:spPr>
          <a:xfrm>
            <a:off x="0" y="0"/>
            <a:ext cx="12192000" cy="17145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hasCustomPrompt="1"/>
          </p:nvPr>
        </p:nvSpPr>
        <p:spPr>
          <a:xfrm>
            <a:off x="543697" y="0"/>
            <a:ext cx="8736227" cy="1186249"/>
          </a:xfrm>
          <a:prstGeom prst="rect">
            <a:avLst/>
          </a:prstGeom>
        </p:spPr>
        <p:txBody>
          <a:bodyPr lIns="0"/>
          <a:lstStyle>
            <a:lvl1pPr>
              <a:defRPr sz="3600" b="1"/>
            </a:lvl1pPr>
          </a:lstStyle>
          <a:p>
            <a:r>
              <a:rPr lang="en-US"/>
              <a:t>Slide for larger team</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pic>
        <p:nvPicPr>
          <p:cNvPr id="10" name="Picture 9">
            <a:extLst>
              <a:ext uri="{FF2B5EF4-FFF2-40B4-BE49-F238E27FC236}">
                <a16:creationId xmlns:a16="http://schemas.microsoft.com/office/drawing/2014/main" id="{3456D9CD-AA51-9628-7CBE-A7E3AC0614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4" name="Google Shape;33;p5">
            <a:extLst>
              <a:ext uri="{FF2B5EF4-FFF2-40B4-BE49-F238E27FC236}">
                <a16:creationId xmlns:a16="http://schemas.microsoft.com/office/drawing/2014/main" id="{733E09D8-EA7C-92AC-7BB4-25D109AFB6C9}"/>
              </a:ext>
            </a:extLst>
          </p:cNvPr>
          <p:cNvSpPr txBox="1">
            <a:spLocks/>
          </p:cNvSpPr>
          <p:nvPr/>
        </p:nvSpPr>
        <p:spPr>
          <a:xfrm>
            <a:off x="11254154" y="6523893"/>
            <a:ext cx="937846" cy="316523"/>
          </a:xfrm>
          <a:prstGeom prst="rect">
            <a:avLst/>
          </a:prstGeom>
          <a:noFill/>
          <a:ln>
            <a:noFill/>
          </a:ln>
        </p:spPr>
        <p:txBody>
          <a:bodyPr spcFirstLastPara="1" wrap="square" lIns="91425" tIns="45700" rIns="91425" bIns="45700" anchor="t" anchorCtr="0">
            <a:noAutofit/>
          </a:bodyPr>
          <a:lstStyle>
            <a:defPPr>
              <a:defRPr lang="en-US"/>
            </a:defPPr>
            <a:lvl1pPr marL="0" marR="0" lvl="0" indent="0" algn="r" defTabSz="914400" rtl="0" eaLnBrk="1" latinLnBrk="0" hangingPunct="1">
              <a:spcBef>
                <a:spcPts val="0"/>
              </a:spcBef>
              <a:buNone/>
              <a:defRPr sz="1400" kern="1200">
                <a:solidFill>
                  <a:srgbClr val="2190C8"/>
                </a:solidFill>
                <a:latin typeface="Calibri"/>
                <a:ea typeface="Calibri"/>
                <a:cs typeface="Calibri"/>
                <a:sym typeface="Calibri"/>
              </a:defRPr>
            </a:lvl1pPr>
            <a:lvl2pPr marL="0" marR="0" lvl="1" indent="0" algn="r" defTabSz="914400" rtl="0" eaLnBrk="1" latinLnBrk="0" hangingPunct="1">
              <a:spcBef>
                <a:spcPts val="0"/>
              </a:spcBef>
              <a:buNone/>
              <a:defRPr sz="1400" kern="1200">
                <a:solidFill>
                  <a:srgbClr val="2190C8"/>
                </a:solidFill>
                <a:latin typeface="Calibri"/>
                <a:ea typeface="Calibri"/>
                <a:cs typeface="Calibri"/>
                <a:sym typeface="Calibri"/>
              </a:defRPr>
            </a:lvl2pPr>
            <a:lvl3pPr marL="0" marR="0" lvl="2" indent="0" algn="r" defTabSz="914400" rtl="0" eaLnBrk="1" latinLnBrk="0" hangingPunct="1">
              <a:spcBef>
                <a:spcPts val="0"/>
              </a:spcBef>
              <a:buNone/>
              <a:defRPr sz="1400" kern="1200">
                <a:solidFill>
                  <a:srgbClr val="2190C8"/>
                </a:solidFill>
                <a:latin typeface="Calibri"/>
                <a:ea typeface="Calibri"/>
                <a:cs typeface="Calibri"/>
                <a:sym typeface="Calibri"/>
              </a:defRPr>
            </a:lvl3pPr>
            <a:lvl4pPr marL="0" marR="0" lvl="3" indent="0" algn="r" defTabSz="914400" rtl="0" eaLnBrk="1" latinLnBrk="0" hangingPunct="1">
              <a:spcBef>
                <a:spcPts val="0"/>
              </a:spcBef>
              <a:buNone/>
              <a:defRPr sz="1400" kern="1200">
                <a:solidFill>
                  <a:srgbClr val="2190C8"/>
                </a:solidFill>
                <a:latin typeface="Calibri"/>
                <a:ea typeface="Calibri"/>
                <a:cs typeface="Calibri"/>
                <a:sym typeface="Calibri"/>
              </a:defRPr>
            </a:lvl4pPr>
            <a:lvl5pPr marL="0" marR="0" lvl="4" indent="0" algn="r" defTabSz="914400" rtl="0" eaLnBrk="1" latinLnBrk="0" hangingPunct="1">
              <a:spcBef>
                <a:spcPts val="0"/>
              </a:spcBef>
              <a:buNone/>
              <a:defRPr sz="1400" kern="1200">
                <a:solidFill>
                  <a:srgbClr val="2190C8"/>
                </a:solidFill>
                <a:latin typeface="Calibri"/>
                <a:ea typeface="Calibri"/>
                <a:cs typeface="Calibri"/>
                <a:sym typeface="Calibri"/>
              </a:defRPr>
            </a:lvl5pPr>
            <a:lvl6pPr marL="0" marR="0" lvl="5" indent="0" algn="r" defTabSz="914400" rtl="0" eaLnBrk="1" latinLnBrk="0" hangingPunct="1">
              <a:spcBef>
                <a:spcPts val="0"/>
              </a:spcBef>
              <a:buNone/>
              <a:defRPr sz="1400" kern="1200">
                <a:solidFill>
                  <a:srgbClr val="2190C8"/>
                </a:solidFill>
                <a:latin typeface="Calibri"/>
                <a:ea typeface="Calibri"/>
                <a:cs typeface="Calibri"/>
                <a:sym typeface="Calibri"/>
              </a:defRPr>
            </a:lvl6pPr>
            <a:lvl7pPr marL="0" marR="0" lvl="6" indent="0" algn="r" defTabSz="914400" rtl="0" eaLnBrk="1" latinLnBrk="0" hangingPunct="1">
              <a:spcBef>
                <a:spcPts val="0"/>
              </a:spcBef>
              <a:buNone/>
              <a:defRPr sz="1400" kern="1200">
                <a:solidFill>
                  <a:srgbClr val="2190C8"/>
                </a:solidFill>
                <a:latin typeface="Calibri"/>
                <a:ea typeface="Calibri"/>
                <a:cs typeface="Calibri"/>
                <a:sym typeface="Calibri"/>
              </a:defRPr>
            </a:lvl7pPr>
            <a:lvl8pPr marL="0" marR="0" lvl="7" indent="0" algn="r" defTabSz="914400" rtl="0" eaLnBrk="1" latinLnBrk="0" hangingPunct="1">
              <a:spcBef>
                <a:spcPts val="0"/>
              </a:spcBef>
              <a:buNone/>
              <a:defRPr sz="1400" kern="1200">
                <a:solidFill>
                  <a:srgbClr val="2190C8"/>
                </a:solidFill>
                <a:latin typeface="Calibri"/>
                <a:ea typeface="Calibri"/>
                <a:cs typeface="Calibri"/>
                <a:sym typeface="Calibri"/>
              </a:defRPr>
            </a:lvl8pPr>
            <a:lvl9pPr marL="0" marR="0" lvl="8" indent="0" algn="r" defTabSz="914400" rtl="0" eaLnBrk="1" latinLnBrk="0" hangingPunct="1">
              <a:spcBef>
                <a:spcPts val="0"/>
              </a:spcBef>
              <a:buNone/>
              <a:defRPr sz="1400" kern="1200">
                <a:solidFill>
                  <a:srgbClr val="2190C8"/>
                </a:solidFill>
                <a:latin typeface="Calibri"/>
                <a:ea typeface="Calibri"/>
                <a:cs typeface="Calibri"/>
                <a:sym typeface="Calibri"/>
              </a:defRPr>
            </a:lvl9pPr>
          </a:lstStyle>
          <a:p>
            <a:fld id="{00000000-1234-1234-1234-123412341234}" type="slidenum">
              <a:rPr lang="en-US" smtClean="0"/>
              <a:pPr/>
              <a:t>‹#›</a:t>
            </a:fld>
            <a:endParaRPr lang="en-US"/>
          </a:p>
        </p:txBody>
      </p:sp>
      <p:sp>
        <p:nvSpPr>
          <p:cNvPr id="5" name="Picture Placeholder 2">
            <a:extLst>
              <a:ext uri="{FF2B5EF4-FFF2-40B4-BE49-F238E27FC236}">
                <a16:creationId xmlns:a16="http://schemas.microsoft.com/office/drawing/2014/main" id="{0E850540-12B5-FA78-D19F-8DA324DB077F}"/>
              </a:ext>
            </a:extLst>
          </p:cNvPr>
          <p:cNvSpPr>
            <a:spLocks noGrp="1"/>
          </p:cNvSpPr>
          <p:nvPr>
            <p:ph type="pic" sz="quarter" idx="13" hasCustomPrompt="1"/>
          </p:nvPr>
        </p:nvSpPr>
        <p:spPr>
          <a:xfrm>
            <a:off x="543697" y="1473068"/>
            <a:ext cx="1097280" cy="1097280"/>
          </a:xfrm>
        </p:spPr>
        <p:txBody>
          <a:bodyPr/>
          <a:lstStyle>
            <a:lvl1pPr marL="50800" indent="0">
              <a:buNone/>
              <a:defRPr sz="1400"/>
            </a:lvl1pPr>
          </a:lstStyle>
          <a:p>
            <a:r>
              <a:rPr lang="en-US"/>
              <a:t>HEADSHOT</a:t>
            </a:r>
          </a:p>
        </p:txBody>
      </p:sp>
      <p:sp>
        <p:nvSpPr>
          <p:cNvPr id="7" name="Picture Placeholder 2">
            <a:extLst>
              <a:ext uri="{FF2B5EF4-FFF2-40B4-BE49-F238E27FC236}">
                <a16:creationId xmlns:a16="http://schemas.microsoft.com/office/drawing/2014/main" id="{7751CBAA-23D7-5567-D41D-287D04883B2A}"/>
              </a:ext>
            </a:extLst>
          </p:cNvPr>
          <p:cNvSpPr>
            <a:spLocks noGrp="1"/>
          </p:cNvSpPr>
          <p:nvPr>
            <p:ph type="pic" sz="quarter" idx="14" hasCustomPrompt="1"/>
          </p:nvPr>
        </p:nvSpPr>
        <p:spPr>
          <a:xfrm>
            <a:off x="543697" y="2721160"/>
            <a:ext cx="1097280" cy="1097280"/>
          </a:xfrm>
        </p:spPr>
        <p:txBody>
          <a:bodyPr/>
          <a:lstStyle>
            <a:lvl1pPr marL="50800" indent="0">
              <a:buNone/>
              <a:defRPr sz="1400"/>
            </a:lvl1pPr>
          </a:lstStyle>
          <a:p>
            <a:r>
              <a:rPr lang="en-US"/>
              <a:t>HEADSHOT</a:t>
            </a:r>
          </a:p>
        </p:txBody>
      </p:sp>
      <p:sp>
        <p:nvSpPr>
          <p:cNvPr id="11" name="Picture Placeholder 2">
            <a:extLst>
              <a:ext uri="{FF2B5EF4-FFF2-40B4-BE49-F238E27FC236}">
                <a16:creationId xmlns:a16="http://schemas.microsoft.com/office/drawing/2014/main" id="{B97E552F-796B-F534-0808-D1DA18C5A44A}"/>
              </a:ext>
            </a:extLst>
          </p:cNvPr>
          <p:cNvSpPr>
            <a:spLocks noGrp="1"/>
          </p:cNvSpPr>
          <p:nvPr>
            <p:ph type="pic" sz="quarter" idx="15" hasCustomPrompt="1"/>
          </p:nvPr>
        </p:nvSpPr>
        <p:spPr>
          <a:xfrm>
            <a:off x="543697" y="3969252"/>
            <a:ext cx="1097280" cy="1097280"/>
          </a:xfrm>
        </p:spPr>
        <p:txBody>
          <a:bodyPr/>
          <a:lstStyle>
            <a:lvl1pPr marL="50800" indent="0">
              <a:buNone/>
              <a:defRPr sz="1400"/>
            </a:lvl1pPr>
          </a:lstStyle>
          <a:p>
            <a:r>
              <a:rPr lang="en-US"/>
              <a:t>HEADSHOT</a:t>
            </a:r>
          </a:p>
        </p:txBody>
      </p:sp>
      <p:sp>
        <p:nvSpPr>
          <p:cNvPr id="12" name="Picture Placeholder 2">
            <a:extLst>
              <a:ext uri="{FF2B5EF4-FFF2-40B4-BE49-F238E27FC236}">
                <a16:creationId xmlns:a16="http://schemas.microsoft.com/office/drawing/2014/main" id="{0889C79F-11A1-E589-31B0-E5C07ED55CB0}"/>
              </a:ext>
            </a:extLst>
          </p:cNvPr>
          <p:cNvSpPr>
            <a:spLocks noGrp="1"/>
          </p:cNvSpPr>
          <p:nvPr>
            <p:ph type="pic" sz="quarter" idx="16" hasCustomPrompt="1"/>
          </p:nvPr>
        </p:nvSpPr>
        <p:spPr>
          <a:xfrm>
            <a:off x="543697" y="5243430"/>
            <a:ext cx="1097280" cy="1097280"/>
          </a:xfrm>
        </p:spPr>
        <p:txBody>
          <a:bodyPr/>
          <a:lstStyle>
            <a:lvl1pPr marL="50800" indent="0">
              <a:buNone/>
              <a:defRPr sz="1400"/>
            </a:lvl1pPr>
          </a:lstStyle>
          <a:p>
            <a:r>
              <a:rPr lang="en-US"/>
              <a:t>HEADSHOT</a:t>
            </a:r>
          </a:p>
        </p:txBody>
      </p:sp>
      <p:sp>
        <p:nvSpPr>
          <p:cNvPr id="13" name="Text Placeholder 10">
            <a:extLst>
              <a:ext uri="{FF2B5EF4-FFF2-40B4-BE49-F238E27FC236}">
                <a16:creationId xmlns:a16="http://schemas.microsoft.com/office/drawing/2014/main" id="{9ED0664D-9A37-7699-76CF-A1B093A6F884}"/>
              </a:ext>
            </a:extLst>
          </p:cNvPr>
          <p:cNvSpPr>
            <a:spLocks noGrp="1"/>
          </p:cNvSpPr>
          <p:nvPr>
            <p:ph type="body" sz="quarter" idx="17" hasCustomPrompt="1"/>
          </p:nvPr>
        </p:nvSpPr>
        <p:spPr>
          <a:xfrm>
            <a:off x="1885135" y="1473068"/>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4" name="Picture Placeholder 2">
            <a:extLst>
              <a:ext uri="{FF2B5EF4-FFF2-40B4-BE49-F238E27FC236}">
                <a16:creationId xmlns:a16="http://schemas.microsoft.com/office/drawing/2014/main" id="{8B23A305-C907-2D49-7095-5F5B94E8DA86}"/>
              </a:ext>
            </a:extLst>
          </p:cNvPr>
          <p:cNvSpPr>
            <a:spLocks noGrp="1"/>
          </p:cNvSpPr>
          <p:nvPr>
            <p:ph type="pic" sz="quarter" idx="18" hasCustomPrompt="1"/>
          </p:nvPr>
        </p:nvSpPr>
        <p:spPr>
          <a:xfrm>
            <a:off x="6340930" y="1473068"/>
            <a:ext cx="1097280" cy="1097280"/>
          </a:xfrm>
        </p:spPr>
        <p:txBody>
          <a:bodyPr/>
          <a:lstStyle>
            <a:lvl1pPr marL="50800" indent="0">
              <a:buNone/>
              <a:defRPr sz="1400"/>
            </a:lvl1pPr>
          </a:lstStyle>
          <a:p>
            <a:r>
              <a:rPr lang="en-US"/>
              <a:t>HEADSHOT</a:t>
            </a:r>
          </a:p>
        </p:txBody>
      </p:sp>
      <p:sp>
        <p:nvSpPr>
          <p:cNvPr id="15" name="Picture Placeholder 2">
            <a:extLst>
              <a:ext uri="{FF2B5EF4-FFF2-40B4-BE49-F238E27FC236}">
                <a16:creationId xmlns:a16="http://schemas.microsoft.com/office/drawing/2014/main" id="{2C2D6521-6B98-5AC2-3659-758E192D74E2}"/>
              </a:ext>
            </a:extLst>
          </p:cNvPr>
          <p:cNvSpPr>
            <a:spLocks noGrp="1"/>
          </p:cNvSpPr>
          <p:nvPr>
            <p:ph type="pic" sz="quarter" idx="19" hasCustomPrompt="1"/>
          </p:nvPr>
        </p:nvSpPr>
        <p:spPr>
          <a:xfrm>
            <a:off x="6340930" y="2721160"/>
            <a:ext cx="1097280" cy="1097280"/>
          </a:xfrm>
        </p:spPr>
        <p:txBody>
          <a:bodyPr/>
          <a:lstStyle>
            <a:lvl1pPr marL="50800" indent="0">
              <a:buNone/>
              <a:defRPr sz="1400"/>
            </a:lvl1pPr>
          </a:lstStyle>
          <a:p>
            <a:r>
              <a:rPr lang="en-US"/>
              <a:t>HEADSHOT</a:t>
            </a:r>
          </a:p>
        </p:txBody>
      </p:sp>
      <p:sp>
        <p:nvSpPr>
          <p:cNvPr id="16" name="Picture Placeholder 2">
            <a:extLst>
              <a:ext uri="{FF2B5EF4-FFF2-40B4-BE49-F238E27FC236}">
                <a16:creationId xmlns:a16="http://schemas.microsoft.com/office/drawing/2014/main" id="{E62DCEEB-33C6-1143-1C6B-63F60080B21E}"/>
              </a:ext>
            </a:extLst>
          </p:cNvPr>
          <p:cNvSpPr>
            <a:spLocks noGrp="1"/>
          </p:cNvSpPr>
          <p:nvPr>
            <p:ph type="pic" sz="quarter" idx="20" hasCustomPrompt="1"/>
          </p:nvPr>
        </p:nvSpPr>
        <p:spPr>
          <a:xfrm>
            <a:off x="6340930" y="3969252"/>
            <a:ext cx="1097280" cy="1097280"/>
          </a:xfrm>
        </p:spPr>
        <p:txBody>
          <a:bodyPr/>
          <a:lstStyle>
            <a:lvl1pPr marL="50800" indent="0">
              <a:buNone/>
              <a:defRPr sz="1400"/>
            </a:lvl1pPr>
          </a:lstStyle>
          <a:p>
            <a:r>
              <a:rPr lang="en-US"/>
              <a:t>HEADSHOT</a:t>
            </a:r>
          </a:p>
        </p:txBody>
      </p:sp>
      <p:sp>
        <p:nvSpPr>
          <p:cNvPr id="17" name="Picture Placeholder 2">
            <a:extLst>
              <a:ext uri="{FF2B5EF4-FFF2-40B4-BE49-F238E27FC236}">
                <a16:creationId xmlns:a16="http://schemas.microsoft.com/office/drawing/2014/main" id="{4837F875-2F62-AA68-0F73-7FB63716EED7}"/>
              </a:ext>
            </a:extLst>
          </p:cNvPr>
          <p:cNvSpPr>
            <a:spLocks noGrp="1"/>
          </p:cNvSpPr>
          <p:nvPr>
            <p:ph type="pic" sz="quarter" idx="21" hasCustomPrompt="1"/>
          </p:nvPr>
        </p:nvSpPr>
        <p:spPr>
          <a:xfrm>
            <a:off x="6340930" y="5243430"/>
            <a:ext cx="1097280" cy="1097280"/>
          </a:xfrm>
        </p:spPr>
        <p:txBody>
          <a:bodyPr/>
          <a:lstStyle>
            <a:lvl1pPr marL="50800" indent="0">
              <a:buNone/>
              <a:defRPr sz="1400"/>
            </a:lvl1pPr>
          </a:lstStyle>
          <a:p>
            <a:r>
              <a:rPr lang="en-US"/>
              <a:t>HEADSHOT</a:t>
            </a:r>
          </a:p>
        </p:txBody>
      </p:sp>
      <p:sp>
        <p:nvSpPr>
          <p:cNvPr id="18" name="Text Placeholder 10">
            <a:extLst>
              <a:ext uri="{FF2B5EF4-FFF2-40B4-BE49-F238E27FC236}">
                <a16:creationId xmlns:a16="http://schemas.microsoft.com/office/drawing/2014/main" id="{0CDBE610-9AD9-1AF8-BB16-C4EF55DC3BF3}"/>
              </a:ext>
            </a:extLst>
          </p:cNvPr>
          <p:cNvSpPr>
            <a:spLocks noGrp="1"/>
          </p:cNvSpPr>
          <p:nvPr>
            <p:ph type="body" sz="quarter" idx="22" hasCustomPrompt="1"/>
          </p:nvPr>
        </p:nvSpPr>
        <p:spPr>
          <a:xfrm>
            <a:off x="1885134" y="2734203"/>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19" name="Text Placeholder 10">
            <a:extLst>
              <a:ext uri="{FF2B5EF4-FFF2-40B4-BE49-F238E27FC236}">
                <a16:creationId xmlns:a16="http://schemas.microsoft.com/office/drawing/2014/main" id="{C2C1E351-681D-F130-ADB0-8643CF1BB0CA}"/>
              </a:ext>
            </a:extLst>
          </p:cNvPr>
          <p:cNvSpPr>
            <a:spLocks noGrp="1"/>
          </p:cNvSpPr>
          <p:nvPr>
            <p:ph type="body" sz="quarter" idx="23" hasCustomPrompt="1"/>
          </p:nvPr>
        </p:nvSpPr>
        <p:spPr>
          <a:xfrm>
            <a:off x="1885133" y="3969252"/>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0" name="Text Placeholder 10">
            <a:extLst>
              <a:ext uri="{FF2B5EF4-FFF2-40B4-BE49-F238E27FC236}">
                <a16:creationId xmlns:a16="http://schemas.microsoft.com/office/drawing/2014/main" id="{D70E2159-4A69-0D37-4578-40C85BF6E1E9}"/>
              </a:ext>
            </a:extLst>
          </p:cNvPr>
          <p:cNvSpPr>
            <a:spLocks noGrp="1"/>
          </p:cNvSpPr>
          <p:nvPr>
            <p:ph type="body" sz="quarter" idx="24" hasCustomPrompt="1"/>
          </p:nvPr>
        </p:nvSpPr>
        <p:spPr>
          <a:xfrm>
            <a:off x="1885132" y="5243431"/>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1" name="Text Placeholder 10">
            <a:extLst>
              <a:ext uri="{FF2B5EF4-FFF2-40B4-BE49-F238E27FC236}">
                <a16:creationId xmlns:a16="http://schemas.microsoft.com/office/drawing/2014/main" id="{796962B3-8A9D-900E-0DD5-636310FBC54D}"/>
              </a:ext>
            </a:extLst>
          </p:cNvPr>
          <p:cNvSpPr>
            <a:spLocks noGrp="1"/>
          </p:cNvSpPr>
          <p:nvPr>
            <p:ph type="body" sz="quarter" idx="25" hasCustomPrompt="1"/>
          </p:nvPr>
        </p:nvSpPr>
        <p:spPr>
          <a:xfrm>
            <a:off x="7651069" y="1473068"/>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2" name="Text Placeholder 10">
            <a:extLst>
              <a:ext uri="{FF2B5EF4-FFF2-40B4-BE49-F238E27FC236}">
                <a16:creationId xmlns:a16="http://schemas.microsoft.com/office/drawing/2014/main" id="{9881757A-801F-A4A2-2847-A4FD5E70B2B6}"/>
              </a:ext>
            </a:extLst>
          </p:cNvPr>
          <p:cNvSpPr>
            <a:spLocks noGrp="1"/>
          </p:cNvSpPr>
          <p:nvPr>
            <p:ph type="body" sz="quarter" idx="26" hasCustomPrompt="1"/>
          </p:nvPr>
        </p:nvSpPr>
        <p:spPr>
          <a:xfrm>
            <a:off x="7651068" y="2734203"/>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3" name="Text Placeholder 10">
            <a:extLst>
              <a:ext uri="{FF2B5EF4-FFF2-40B4-BE49-F238E27FC236}">
                <a16:creationId xmlns:a16="http://schemas.microsoft.com/office/drawing/2014/main" id="{732070C4-E186-12D5-3EE2-1F9103B249A1}"/>
              </a:ext>
            </a:extLst>
          </p:cNvPr>
          <p:cNvSpPr>
            <a:spLocks noGrp="1"/>
          </p:cNvSpPr>
          <p:nvPr>
            <p:ph type="body" sz="quarter" idx="27" hasCustomPrompt="1"/>
          </p:nvPr>
        </p:nvSpPr>
        <p:spPr>
          <a:xfrm>
            <a:off x="7651067" y="3969252"/>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
        <p:nvSpPr>
          <p:cNvPr id="24" name="Text Placeholder 10">
            <a:extLst>
              <a:ext uri="{FF2B5EF4-FFF2-40B4-BE49-F238E27FC236}">
                <a16:creationId xmlns:a16="http://schemas.microsoft.com/office/drawing/2014/main" id="{1187D8F9-7487-D1E6-7366-9A6A2990EC9F}"/>
              </a:ext>
            </a:extLst>
          </p:cNvPr>
          <p:cNvSpPr>
            <a:spLocks noGrp="1"/>
          </p:cNvSpPr>
          <p:nvPr>
            <p:ph type="body" sz="quarter" idx="28" hasCustomPrompt="1"/>
          </p:nvPr>
        </p:nvSpPr>
        <p:spPr>
          <a:xfrm>
            <a:off x="7651066" y="5243431"/>
            <a:ext cx="4211637" cy="1097279"/>
          </a:xfrm>
        </p:spPr>
        <p:txBody>
          <a:bodyPr anchor="ctr"/>
          <a:lstStyle>
            <a:lvl1pPr marL="91440" indent="0">
              <a:lnSpc>
                <a:spcPct val="100000"/>
              </a:lnSpc>
              <a:spcBef>
                <a:spcPts val="0"/>
              </a:spcBef>
              <a:buNone/>
              <a:defRPr sz="2000"/>
            </a:lvl1pPr>
          </a:lstStyle>
          <a:p>
            <a:pPr lvl="0"/>
            <a:r>
              <a:rPr lang="en-US"/>
              <a:t>Name</a:t>
            </a:r>
          </a:p>
          <a:p>
            <a:pPr lvl="0"/>
            <a:r>
              <a:rPr lang="en-US"/>
              <a:t>Email</a:t>
            </a:r>
          </a:p>
        </p:txBody>
      </p:sp>
    </p:spTree>
    <p:extLst>
      <p:ext uri="{BB962C8B-B14F-4D97-AF65-F5344CB8AC3E}">
        <p14:creationId xmlns:p14="http://schemas.microsoft.com/office/powerpoint/2010/main" val="2240541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14A994-59A5-5940-9C81-F192D1C5DD0D}"/>
              </a:ext>
            </a:extLst>
          </p:cNvPr>
          <p:cNvPicPr>
            <a:picLocks noChangeAspect="1"/>
          </p:cNvPicPr>
          <p:nvPr/>
        </p:nvPicPr>
        <p:blipFill>
          <a:blip r:embed="rId2"/>
          <a:stretch>
            <a:fillRect/>
          </a:stretch>
        </p:blipFill>
        <p:spPr>
          <a:xfrm>
            <a:off x="-72104" y="-37433"/>
            <a:ext cx="12271248" cy="6902577"/>
          </a:xfrm>
          <a:prstGeom prst="rect">
            <a:avLst/>
          </a:prstGeom>
        </p:spPr>
      </p:pic>
      <p:pic>
        <p:nvPicPr>
          <p:cNvPr id="4" name="Picture 3">
            <a:extLst>
              <a:ext uri="{FF2B5EF4-FFF2-40B4-BE49-F238E27FC236}">
                <a16:creationId xmlns:a16="http://schemas.microsoft.com/office/drawing/2014/main" id="{2A7856FE-92E9-CB44-A4CF-4902D3BD62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2" name="Title 1">
            <a:extLst>
              <a:ext uri="{FF2B5EF4-FFF2-40B4-BE49-F238E27FC236}">
                <a16:creationId xmlns:a16="http://schemas.microsoft.com/office/drawing/2014/main" id="{3D79F124-31BC-1D4D-B977-305FE162F56A}"/>
              </a:ext>
            </a:extLst>
          </p:cNvPr>
          <p:cNvSpPr>
            <a:spLocks noGrp="1"/>
          </p:cNvSpPr>
          <p:nvPr>
            <p:ph type="title"/>
          </p:nvPr>
        </p:nvSpPr>
        <p:spPr>
          <a:xfrm>
            <a:off x="831850" y="714656"/>
            <a:ext cx="7236385" cy="2852737"/>
          </a:xfrm>
          <a:prstGeom prst="rect">
            <a:avLst/>
          </a:prstGeom>
        </p:spPr>
        <p:txBody>
          <a:bodyPr anchor="b"/>
          <a:lstStyle>
            <a:lvl1pPr>
              <a:defRPr sz="6000" b="1"/>
            </a:lvl1pPr>
          </a:lstStyle>
          <a:p>
            <a:r>
              <a:rPr lang="en-US"/>
              <a:t>Click to edit Master title style</a:t>
            </a:r>
          </a:p>
        </p:txBody>
      </p:sp>
      <p:sp>
        <p:nvSpPr>
          <p:cNvPr id="3" name="Text Placeholder 2">
            <a:extLst>
              <a:ext uri="{FF2B5EF4-FFF2-40B4-BE49-F238E27FC236}">
                <a16:creationId xmlns:a16="http://schemas.microsoft.com/office/drawing/2014/main" id="{D892DB79-11FC-954D-8167-5992F13EA96C}"/>
              </a:ext>
            </a:extLst>
          </p:cNvPr>
          <p:cNvSpPr>
            <a:spLocks noGrp="1"/>
          </p:cNvSpPr>
          <p:nvPr>
            <p:ph type="body" idx="1"/>
          </p:nvPr>
        </p:nvSpPr>
        <p:spPr>
          <a:xfrm>
            <a:off x="831850" y="3594381"/>
            <a:ext cx="10515600" cy="424732"/>
          </a:xfrm>
        </p:spPr>
        <p:txBody>
          <a:bodyPr/>
          <a:lstStyle>
            <a:lvl1pPr marL="0" indent="0">
              <a:buNone/>
              <a:defRPr sz="2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BBAED7FB-4D0A-544A-BD45-803D8F532576}"/>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tx1"/>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214825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E6408F-ED0D-9D41-BD0C-9D9CC273EB1C}"/>
              </a:ext>
            </a:extLst>
          </p:cNvPr>
          <p:cNvPicPr>
            <a:picLocks noChangeAspect="1"/>
          </p:cNvPicPr>
          <p:nvPr/>
        </p:nvPicPr>
        <p:blipFill rotWithShape="1">
          <a:blip r:embed="rId2"/>
          <a:srcRect b="75741"/>
          <a:stretch/>
        </p:blipFill>
        <p:spPr>
          <a:xfrm>
            <a:off x="0" y="0"/>
            <a:ext cx="12192000" cy="1663700"/>
          </a:xfrm>
          <a:prstGeom prst="rect">
            <a:avLst/>
          </a:prstGeom>
        </p:spPr>
      </p:pic>
      <p:pic>
        <p:nvPicPr>
          <p:cNvPr id="3" name="Picture 2">
            <a:extLst>
              <a:ext uri="{FF2B5EF4-FFF2-40B4-BE49-F238E27FC236}">
                <a16:creationId xmlns:a16="http://schemas.microsoft.com/office/drawing/2014/main" id="{2E522566-7FB5-2C45-85D5-2AEED9D5F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
        <p:nvSpPr>
          <p:cNvPr id="5" name="Title 1">
            <a:extLst>
              <a:ext uri="{FF2B5EF4-FFF2-40B4-BE49-F238E27FC236}">
                <a16:creationId xmlns:a16="http://schemas.microsoft.com/office/drawing/2014/main" id="{DB241738-B5CC-8949-B72A-2C6029CAB8FC}"/>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7" name="Content Placeholder 2">
            <a:extLst>
              <a:ext uri="{FF2B5EF4-FFF2-40B4-BE49-F238E27FC236}">
                <a16:creationId xmlns:a16="http://schemas.microsoft.com/office/drawing/2014/main" id="{32CE2F85-C568-AF42-9135-FF487DAA456E}"/>
              </a:ext>
            </a:extLst>
          </p:cNvPr>
          <p:cNvSpPr>
            <a:spLocks noGrp="1"/>
          </p:cNvSpPr>
          <p:nvPr>
            <p:ph idx="1"/>
          </p:nvPr>
        </p:nvSpPr>
        <p:spPr>
          <a:xfrm>
            <a:off x="543696" y="1825624"/>
            <a:ext cx="11150073"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8ACE0065-578C-984D-ACC3-6205C04BEA3D}"/>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50000"/>
                  </a:schemeClr>
                </a:solidFill>
              </a:defRPr>
            </a:lvl1pPr>
          </a:lstStyle>
          <a:p>
            <a:fld id="{4A456724-DFFF-428E-857D-983F3ED24C37}" type="slidenum">
              <a:rPr lang="en-US" smtClean="0"/>
              <a:t>‹#›</a:t>
            </a:fld>
            <a:endParaRPr lang="en-US"/>
          </a:p>
        </p:txBody>
      </p:sp>
    </p:spTree>
    <p:extLst>
      <p:ext uri="{BB962C8B-B14F-4D97-AF65-F5344CB8AC3E}">
        <p14:creationId xmlns:p14="http://schemas.microsoft.com/office/powerpoint/2010/main" val="599033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and Picture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2"/>
          <a:srcRect b="74999"/>
          <a:stretch/>
        </p:blipFill>
        <p:spPr>
          <a:xfrm>
            <a:off x="0" y="0"/>
            <a:ext cx="12192000" cy="1714500"/>
          </a:xfrm>
          <a:prstGeom prst="rect">
            <a:avLst/>
          </a:prstGeom>
        </p:spPr>
      </p:pic>
      <p:sp>
        <p:nvSpPr>
          <p:cNvPr id="6" name="Picture Placeholder 5">
            <a:extLst>
              <a:ext uri="{FF2B5EF4-FFF2-40B4-BE49-F238E27FC236}">
                <a16:creationId xmlns:a16="http://schemas.microsoft.com/office/drawing/2014/main" id="{873E8D85-203D-C828-DE80-4B033F77949C}"/>
              </a:ext>
            </a:extLst>
          </p:cNvPr>
          <p:cNvSpPr>
            <a:spLocks noGrp="1"/>
          </p:cNvSpPr>
          <p:nvPr>
            <p:ph type="pic" sz="quarter" idx="13"/>
          </p:nvPr>
        </p:nvSpPr>
        <p:spPr>
          <a:xfrm>
            <a:off x="6248400" y="1714500"/>
            <a:ext cx="5943600" cy="5126037"/>
          </a:xfrm>
          <a:noFill/>
        </p:spPr>
        <p:txBody>
          <a:bodyPr/>
          <a:lstStyle/>
          <a:p>
            <a:r>
              <a:rPr lang="en-US"/>
              <a:t>Click icon to add picture</a:t>
            </a:r>
          </a:p>
        </p:txBody>
      </p:sp>
      <p:sp>
        <p:nvSpPr>
          <p:cNvPr id="2" name="Title 1">
            <a:extLst>
              <a:ext uri="{FF2B5EF4-FFF2-40B4-BE49-F238E27FC236}">
                <a16:creationId xmlns:a16="http://schemas.microsoft.com/office/drawing/2014/main" id="{C1C0B4AA-3D09-C846-84C5-DE75B74BA835}"/>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8" name="Content Placeholder 2">
            <a:extLst>
              <a:ext uri="{FF2B5EF4-FFF2-40B4-BE49-F238E27FC236}">
                <a16:creationId xmlns:a16="http://schemas.microsoft.com/office/drawing/2014/main" id="{5B59B8BB-915B-8148-8C84-6ED999BD4DC9}"/>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pic>
        <p:nvPicPr>
          <p:cNvPr id="10" name="Picture 9">
            <a:extLst>
              <a:ext uri="{FF2B5EF4-FFF2-40B4-BE49-F238E27FC236}">
                <a16:creationId xmlns:a16="http://schemas.microsoft.com/office/drawing/2014/main" id="{3456D9CD-AA51-9628-7CBE-A7E3AC0614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Tree>
    <p:extLst>
      <p:ext uri="{BB962C8B-B14F-4D97-AF65-F5344CB8AC3E}">
        <p14:creationId xmlns:p14="http://schemas.microsoft.com/office/powerpoint/2010/main" val="3822944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Dar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3E8D85-203D-C828-DE80-4B033F77949C}"/>
              </a:ext>
            </a:extLst>
          </p:cNvPr>
          <p:cNvSpPr>
            <a:spLocks noGrp="1"/>
          </p:cNvSpPr>
          <p:nvPr>
            <p:ph type="pic" sz="quarter" idx="13"/>
          </p:nvPr>
        </p:nvSpPr>
        <p:spPr>
          <a:xfrm>
            <a:off x="7318248" y="0"/>
            <a:ext cx="4873752" cy="6857999"/>
          </a:xfrm>
          <a:solidFill>
            <a:schemeClr val="tx1">
              <a:lumMod val="85000"/>
              <a:lumOff val="15000"/>
            </a:schemeClr>
          </a:solidFill>
        </p:spPr>
        <p:txBody>
          <a:bodyPr/>
          <a:lstStyle/>
          <a:p>
            <a:r>
              <a:rPr lang="en-US"/>
              <a:t>Click icon to add picture</a:t>
            </a:r>
          </a:p>
        </p:txBody>
      </p:sp>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2"/>
          <a:srcRect b="74999"/>
          <a:stretch/>
        </p:blipFill>
        <p:spPr>
          <a:xfrm>
            <a:off x="0" y="0"/>
            <a:ext cx="12192000" cy="17145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8" name="Content Placeholder 2">
            <a:extLst>
              <a:ext uri="{FF2B5EF4-FFF2-40B4-BE49-F238E27FC236}">
                <a16:creationId xmlns:a16="http://schemas.microsoft.com/office/drawing/2014/main" id="{5B59B8BB-915B-8148-8C84-6ED999BD4DC9}"/>
              </a:ext>
            </a:extLst>
          </p:cNvPr>
          <p:cNvSpPr>
            <a:spLocks noGrp="1"/>
          </p:cNvSpPr>
          <p:nvPr>
            <p:ph idx="1"/>
          </p:nvPr>
        </p:nvSpPr>
        <p:spPr>
          <a:xfrm>
            <a:off x="543697" y="1825624"/>
            <a:ext cx="4872366" cy="453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pic>
        <p:nvPicPr>
          <p:cNvPr id="4" name="Picture 3">
            <a:extLst>
              <a:ext uri="{FF2B5EF4-FFF2-40B4-BE49-F238E27FC236}">
                <a16:creationId xmlns:a16="http://schemas.microsoft.com/office/drawing/2014/main" id="{00323E7B-C8EE-D44F-BC51-64A2E16012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Tree>
    <p:extLst>
      <p:ext uri="{BB962C8B-B14F-4D97-AF65-F5344CB8AC3E}">
        <p14:creationId xmlns:p14="http://schemas.microsoft.com/office/powerpoint/2010/main" val="233568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Empt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AEE2-AF4C-FF42-8B74-7D4BA213DFDA}"/>
              </a:ext>
            </a:extLst>
          </p:cNvPr>
          <p:cNvPicPr>
            <a:picLocks noChangeAspect="1"/>
          </p:cNvPicPr>
          <p:nvPr/>
        </p:nvPicPr>
        <p:blipFill rotWithShape="1">
          <a:blip r:embed="rId2"/>
          <a:srcRect b="74999"/>
          <a:stretch/>
        </p:blipFill>
        <p:spPr>
          <a:xfrm>
            <a:off x="0" y="0"/>
            <a:ext cx="12192000" cy="1714500"/>
          </a:xfrm>
          <a:prstGeom prst="rect">
            <a:avLst/>
          </a:prstGeom>
        </p:spPr>
      </p:pic>
      <p:sp>
        <p:nvSpPr>
          <p:cNvPr id="2" name="Title 1">
            <a:extLst>
              <a:ext uri="{FF2B5EF4-FFF2-40B4-BE49-F238E27FC236}">
                <a16:creationId xmlns:a16="http://schemas.microsoft.com/office/drawing/2014/main" id="{C1C0B4AA-3D09-C846-84C5-DE75B74BA835}"/>
              </a:ext>
            </a:extLst>
          </p:cNvPr>
          <p:cNvSpPr>
            <a:spLocks noGrp="1"/>
          </p:cNvSpPr>
          <p:nvPr>
            <p:ph type="title"/>
          </p:nvPr>
        </p:nvSpPr>
        <p:spPr>
          <a:xfrm>
            <a:off x="543697" y="0"/>
            <a:ext cx="8736227" cy="1186249"/>
          </a:xfrm>
          <a:prstGeom prst="rect">
            <a:avLst/>
          </a:prstGeom>
        </p:spPr>
        <p:txBody>
          <a:bodyPr lIns="0"/>
          <a:lstStyle>
            <a:lvl1pPr>
              <a:defRPr sz="3600" b="1"/>
            </a:lvl1pPr>
          </a:lstStyle>
          <a:p>
            <a:r>
              <a:rPr lang="en-US"/>
              <a:t>Click to edit Master title style</a:t>
            </a:r>
          </a:p>
        </p:txBody>
      </p:sp>
      <p:sp>
        <p:nvSpPr>
          <p:cNvPr id="9" name="Slide Number Placeholder 5">
            <a:extLst>
              <a:ext uri="{FF2B5EF4-FFF2-40B4-BE49-F238E27FC236}">
                <a16:creationId xmlns:a16="http://schemas.microsoft.com/office/drawing/2014/main" id="{2FD35958-C5B6-3542-85E4-FF775A640EA0}"/>
              </a:ext>
            </a:extLst>
          </p:cNvPr>
          <p:cNvSpPr>
            <a:spLocks noGrp="1"/>
          </p:cNvSpPr>
          <p:nvPr>
            <p:ph type="sldNum" sz="quarter" idx="12"/>
          </p:nvPr>
        </p:nvSpPr>
        <p:spPr>
          <a:xfrm>
            <a:off x="11254154" y="6523893"/>
            <a:ext cx="937846" cy="316523"/>
          </a:xfrm>
          <a:prstGeom prst="rect">
            <a:avLst/>
          </a:prstGeom>
        </p:spPr>
        <p:txBody>
          <a:bodyPr/>
          <a:lstStyle>
            <a:lvl1pPr algn="r">
              <a:defRPr sz="1400">
                <a:solidFill>
                  <a:schemeClr val="bg2">
                    <a:lumMod val="75000"/>
                  </a:schemeClr>
                </a:solidFill>
              </a:defRPr>
            </a:lvl1pPr>
          </a:lstStyle>
          <a:p>
            <a:fld id="{4A456724-DFFF-428E-857D-983F3ED24C37}" type="slidenum">
              <a:rPr lang="en-US" smtClean="0"/>
              <a:t>‹#›</a:t>
            </a:fld>
            <a:endParaRPr lang="en-US"/>
          </a:p>
        </p:txBody>
      </p:sp>
      <p:pic>
        <p:nvPicPr>
          <p:cNvPr id="10" name="Picture 9">
            <a:extLst>
              <a:ext uri="{FF2B5EF4-FFF2-40B4-BE49-F238E27FC236}">
                <a16:creationId xmlns:a16="http://schemas.microsoft.com/office/drawing/2014/main" id="{3456D9CD-AA51-9628-7CBE-A7E3AC0614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9334" y="286819"/>
            <a:ext cx="1752600" cy="393700"/>
          </a:xfrm>
          <a:prstGeom prst="rect">
            <a:avLst/>
          </a:prstGeom>
        </p:spPr>
      </p:pic>
    </p:spTree>
    <p:extLst>
      <p:ext uri="{BB962C8B-B14F-4D97-AF65-F5344CB8AC3E}">
        <p14:creationId xmlns:p14="http://schemas.microsoft.com/office/powerpoint/2010/main" val="379217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2E56-D825-8343-A674-05F30A1D3372}"/>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7242C72E-8D77-774D-B003-4281FE0777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8637915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9" r:id="rId6"/>
    <p:sldLayoutId id="2147483760" r:id="rId7"/>
    <p:sldLayoutId id="2147483761" r:id="rId8"/>
    <p:sldLayoutId id="2147483762" r:id="rId9"/>
    <p:sldLayoutId id="2147483758" r:id="rId10"/>
    <p:sldLayoutId id="2147483763" r:id="rId11"/>
    <p:sldLayoutId id="2147483764" r:id="rId12"/>
    <p:sldLayoutId id="21474837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E4E072_3B0BEBA8.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FE4E04A_7BD19D34.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3C1FD7-41E1-70B8-62A7-ADB0513CB671}"/>
              </a:ext>
            </a:extLst>
          </p:cNvPr>
          <p:cNvSpPr>
            <a:spLocks noGrp="1"/>
          </p:cNvSpPr>
          <p:nvPr>
            <p:ph type="ctrTitle"/>
          </p:nvPr>
        </p:nvSpPr>
        <p:spPr>
          <a:xfrm>
            <a:off x="992284" y="3269609"/>
            <a:ext cx="8064843" cy="988584"/>
          </a:xfrm>
        </p:spPr>
        <p:txBody>
          <a:bodyPr/>
          <a:lstStyle/>
          <a:p>
            <a:r>
              <a:rPr lang="en-US">
                <a:cs typeface="Calibri"/>
              </a:rPr>
              <a:t>FACTORS INFLUENCING</a:t>
            </a:r>
            <a:br>
              <a:rPr lang="en-US">
                <a:cs typeface="Calibri"/>
              </a:rPr>
            </a:br>
            <a:r>
              <a:rPr lang="en-US">
                <a:cs typeface="Calibri"/>
              </a:rPr>
              <a:t>LOAN DEFAULTS</a:t>
            </a:r>
          </a:p>
        </p:txBody>
      </p:sp>
      <p:sp>
        <p:nvSpPr>
          <p:cNvPr id="3" name="Subtitle 2">
            <a:extLst>
              <a:ext uri="{FF2B5EF4-FFF2-40B4-BE49-F238E27FC236}">
                <a16:creationId xmlns:a16="http://schemas.microsoft.com/office/drawing/2014/main" id="{EBAE1268-5D59-888C-CD74-FF506FB2314C}"/>
              </a:ext>
            </a:extLst>
          </p:cNvPr>
          <p:cNvSpPr>
            <a:spLocks noGrp="1"/>
          </p:cNvSpPr>
          <p:nvPr>
            <p:ph type="subTitle" idx="1"/>
          </p:nvPr>
        </p:nvSpPr>
        <p:spPr>
          <a:xfrm>
            <a:off x="992284" y="4258193"/>
            <a:ext cx="6878595" cy="424732"/>
          </a:xfrm>
        </p:spPr>
        <p:txBody>
          <a:bodyPr/>
          <a:lstStyle/>
          <a:p>
            <a:r>
              <a:rPr lang="en-US"/>
              <a:t>Meritrust Credit Union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p:txBody>
          <a:bodyPr anchor="ctr">
            <a:normAutofit/>
          </a:bodyPr>
          <a:lstStyle/>
          <a:p>
            <a:r>
              <a:rPr lang="en-US"/>
              <a:t>DATA CLEANING: FEATURE REDUCTION</a:t>
            </a:r>
          </a:p>
        </p:txBody>
      </p:sp>
      <p:graphicFrame>
        <p:nvGraphicFramePr>
          <p:cNvPr id="2" name="Table 1">
            <a:extLst>
              <a:ext uri="{FF2B5EF4-FFF2-40B4-BE49-F238E27FC236}">
                <a16:creationId xmlns:a16="http://schemas.microsoft.com/office/drawing/2014/main" id="{6C7BAE65-2FA7-C79B-24D2-7ACBA2534D4A}"/>
              </a:ext>
            </a:extLst>
          </p:cNvPr>
          <p:cNvGraphicFramePr>
            <a:graphicFrameLocks noGrp="1"/>
          </p:cNvGraphicFramePr>
          <p:nvPr>
            <p:extLst>
              <p:ext uri="{D42A27DB-BD31-4B8C-83A1-F6EECF244321}">
                <p14:modId xmlns:p14="http://schemas.microsoft.com/office/powerpoint/2010/main" val="1290880414"/>
              </p:ext>
            </p:extLst>
          </p:nvPr>
        </p:nvGraphicFramePr>
        <p:xfrm>
          <a:off x="122356" y="1257033"/>
          <a:ext cx="11048928" cy="5493391"/>
        </p:xfrm>
        <a:graphic>
          <a:graphicData uri="http://schemas.openxmlformats.org/drawingml/2006/table">
            <a:tbl>
              <a:tblPr firstRow="1" bandRow="1">
                <a:tableStyleId>{69012ECD-51FC-41F1-AA8D-1B2483CD663E}</a:tableStyleId>
              </a:tblPr>
              <a:tblGrid>
                <a:gridCol w="3859480">
                  <a:extLst>
                    <a:ext uri="{9D8B030D-6E8A-4147-A177-3AD203B41FA5}">
                      <a16:colId xmlns:a16="http://schemas.microsoft.com/office/drawing/2014/main" val="3669779367"/>
                    </a:ext>
                  </a:extLst>
                </a:gridCol>
                <a:gridCol w="7189448">
                  <a:extLst>
                    <a:ext uri="{9D8B030D-6E8A-4147-A177-3AD203B41FA5}">
                      <a16:colId xmlns:a16="http://schemas.microsoft.com/office/drawing/2014/main" val="3761800100"/>
                    </a:ext>
                  </a:extLst>
                </a:gridCol>
              </a:tblGrid>
              <a:tr h="431371">
                <a:tc>
                  <a:txBody>
                    <a:bodyPr/>
                    <a:lstStyle/>
                    <a:p>
                      <a:r>
                        <a:rPr lang="en-US" sz="2400">
                          <a:solidFill>
                            <a:schemeClr val="tx1"/>
                          </a:solidFill>
                          <a:latin typeface="+mn-lt"/>
                        </a:rPr>
                        <a:t>Excluded Features</a:t>
                      </a:r>
                    </a:p>
                  </a:txBody>
                  <a:tcPr>
                    <a:lnL w="0">
                      <a:noFill/>
                    </a:lnL>
                    <a:lnR w="12700">
                      <a:solidFill>
                        <a:schemeClr val="tx1"/>
                      </a:solidFill>
                    </a:lnR>
                    <a:lnT w="0">
                      <a:noFill/>
                    </a:lnT>
                    <a:lnB w="12700">
                      <a:solidFill>
                        <a:schemeClr val="tx1"/>
                      </a:solidFill>
                    </a:lnB>
                  </a:tcPr>
                </a:tc>
                <a:tc>
                  <a:txBody>
                    <a:bodyPr/>
                    <a:lstStyle/>
                    <a:p>
                      <a:r>
                        <a:rPr lang="en-US" sz="2400">
                          <a:solidFill>
                            <a:schemeClr val="tx1"/>
                          </a:solidFill>
                          <a:latin typeface="+mn-lt"/>
                        </a:rPr>
                        <a:t>Reason</a:t>
                      </a:r>
                    </a:p>
                  </a:txBody>
                  <a:tcPr>
                    <a:lnL w="12700">
                      <a:solidFill>
                        <a:schemeClr val="tx1"/>
                      </a:solidFill>
                    </a:lnL>
                    <a:lnR w="0">
                      <a:noFill/>
                    </a:lnR>
                    <a:lnT w="0">
                      <a:noFill/>
                    </a:lnT>
                    <a:lnB w="12700">
                      <a:solidFill>
                        <a:schemeClr val="tx1"/>
                      </a:solidFill>
                    </a:lnB>
                  </a:tcPr>
                </a:tc>
                <a:extLst>
                  <a:ext uri="{0D108BD9-81ED-4DB2-BD59-A6C34878D82A}">
                    <a16:rowId xmlns:a16="http://schemas.microsoft.com/office/drawing/2014/main" val="2680139859"/>
                  </a:ext>
                </a:extLst>
              </a:tr>
              <a:tr h="4313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chemeClr val="tx1"/>
                          </a:solidFill>
                          <a:latin typeface="+mn-lt"/>
                        </a:rPr>
                        <a:t>Charge Off Balance, Charge Off Date</a:t>
                      </a:r>
                    </a:p>
                  </a:txBody>
                  <a:tcPr>
                    <a:lnL w="0">
                      <a:noFill/>
                    </a:lnL>
                    <a:lnR w="12700">
                      <a:solidFill>
                        <a:schemeClr val="tx1"/>
                      </a:solidFill>
                    </a:lnR>
                    <a:lnT w="12700">
                      <a:solidFill>
                        <a:schemeClr val="tx1"/>
                      </a:solidFill>
                    </a:lnT>
                    <a:lnB w="12700">
                      <a:solidFill>
                        <a:schemeClr val="tx1"/>
                      </a:solidFill>
                    </a:lnB>
                  </a:tcPr>
                </a:tc>
                <a:tc>
                  <a:txBody>
                    <a:bodyPr/>
                    <a:lstStyle/>
                    <a:p>
                      <a:r>
                        <a:rPr lang="en-US" sz="2400">
                          <a:solidFill>
                            <a:schemeClr val="tx1"/>
                          </a:solidFill>
                          <a:latin typeface="+mn-lt"/>
                        </a:rPr>
                        <a:t>Higher missing values.</a:t>
                      </a:r>
                    </a:p>
                  </a:txBody>
                  <a:tcP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4242882545"/>
                  </a:ext>
                </a:extLst>
              </a:tr>
              <a:tr h="699634">
                <a:tc>
                  <a:txBody>
                    <a:bodyPr/>
                    <a:lstStyle/>
                    <a:p>
                      <a:r>
                        <a:rPr lang="en-US" sz="2400">
                          <a:solidFill>
                            <a:schemeClr val="tx1"/>
                          </a:solidFill>
                          <a:latin typeface="+mn-lt"/>
                        </a:rPr>
                        <a:t>Account Number</a:t>
                      </a:r>
                    </a:p>
                  </a:txBody>
                  <a:tcPr>
                    <a:lnL w="0">
                      <a:noFill/>
                    </a:lnL>
                    <a:lnR w="12700">
                      <a:solidFill>
                        <a:schemeClr val="tx1"/>
                      </a:solidFill>
                    </a:lnR>
                    <a:lnT w="12700">
                      <a:solidFill>
                        <a:schemeClr val="tx1"/>
                      </a:solidFill>
                    </a:lnT>
                    <a:lnB w="12700">
                      <a:solidFill>
                        <a:schemeClr val="tx1"/>
                      </a:solidFill>
                    </a:lnB>
                  </a:tcPr>
                </a:tc>
                <a:tc>
                  <a:txBody>
                    <a:bodyPr/>
                    <a:lstStyle/>
                    <a:p>
                      <a:r>
                        <a:rPr lang="en-US" sz="2400" b="0" i="0" kern="1200">
                          <a:solidFill>
                            <a:schemeClr val="tx1"/>
                          </a:solidFill>
                          <a:effectLst/>
                          <a:latin typeface="+mn-lt"/>
                          <a:ea typeface="+mn-ea"/>
                          <a:cs typeface="+mn-cs"/>
                        </a:rPr>
                        <a:t>Identifier and doesn't impact loan charge-off.</a:t>
                      </a:r>
                      <a:endParaRPr lang="en-US" sz="2400">
                        <a:solidFill>
                          <a:schemeClr val="tx1"/>
                        </a:solidFill>
                        <a:latin typeface="+mn-lt"/>
                      </a:endParaRPr>
                    </a:p>
                  </a:txBody>
                  <a:tcP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2779866622"/>
                  </a:ext>
                </a:extLst>
              </a:tr>
              <a:tr h="763195">
                <a:tc>
                  <a:txBody>
                    <a:bodyPr/>
                    <a:lstStyle/>
                    <a:p>
                      <a:r>
                        <a:rPr lang="en-US" sz="2400">
                          <a:solidFill>
                            <a:schemeClr val="tx1"/>
                          </a:solidFill>
                          <a:latin typeface="+mn-lt"/>
                        </a:rPr>
                        <a:t>Closed Date(Maturity Date)</a:t>
                      </a:r>
                    </a:p>
                  </a:txBody>
                  <a:tcPr>
                    <a:lnL w="0">
                      <a:noFill/>
                    </a:lnL>
                    <a:lnR w="12700">
                      <a:solidFill>
                        <a:schemeClr val="tx1"/>
                      </a:solidFill>
                    </a:lnR>
                    <a:lnT w="12700">
                      <a:solidFill>
                        <a:schemeClr val="tx1"/>
                      </a:solidFill>
                    </a:lnT>
                    <a:lnB w="12700">
                      <a:solidFill>
                        <a:schemeClr val="tx1"/>
                      </a:solidFill>
                    </a:lnB>
                  </a:tcPr>
                </a:tc>
                <a:tc>
                  <a:txBody>
                    <a:bodyPr/>
                    <a:lstStyle/>
                    <a:p>
                      <a:r>
                        <a:rPr lang="en-US" sz="2400" b="0" i="0" kern="1200">
                          <a:solidFill>
                            <a:schemeClr val="tx1"/>
                          </a:solidFill>
                          <a:effectLst/>
                          <a:latin typeface="+mn-lt"/>
                          <a:ea typeface="+mn-ea"/>
                          <a:cs typeface="+mn-cs"/>
                        </a:rPr>
                        <a:t>No impact on charge-off.</a:t>
                      </a:r>
                      <a:endParaRPr lang="en-US" sz="2400">
                        <a:solidFill>
                          <a:schemeClr val="tx1"/>
                        </a:solidFill>
                        <a:latin typeface="+mn-lt"/>
                      </a:endParaRPr>
                    </a:p>
                  </a:txBody>
                  <a:tcP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2505999888"/>
                  </a:ext>
                </a:extLst>
              </a:tr>
              <a:tr h="1227808">
                <a:tc>
                  <a:txBody>
                    <a:bodyPr/>
                    <a:lstStyle/>
                    <a:p>
                      <a:r>
                        <a:rPr lang="en-US" sz="2400" b="0" i="0" kern="1200">
                          <a:solidFill>
                            <a:schemeClr val="tx1"/>
                          </a:solidFill>
                          <a:effectLst/>
                          <a:latin typeface="+mn-lt"/>
                          <a:ea typeface="+mn-ea"/>
                          <a:cs typeface="+mn-cs"/>
                        </a:rPr>
                        <a:t>Variables indicating customer checking, savings, or CD with the credit union</a:t>
                      </a:r>
                      <a:endParaRPr lang="en-US" sz="2400">
                        <a:solidFill>
                          <a:schemeClr val="tx1"/>
                        </a:solidFill>
                        <a:latin typeface="+mn-lt"/>
                      </a:endParaRPr>
                    </a:p>
                  </a:txBody>
                  <a:tcPr>
                    <a:lnL w="0">
                      <a:noFill/>
                    </a:lnL>
                    <a:lnR w="12700">
                      <a:solidFill>
                        <a:schemeClr val="tx1"/>
                      </a:solidFill>
                    </a:lnR>
                    <a:lnT w="12700">
                      <a:solidFill>
                        <a:schemeClr val="tx1"/>
                      </a:solidFill>
                    </a:lnT>
                    <a:lnB w="12700">
                      <a:solidFill>
                        <a:schemeClr val="tx1"/>
                      </a:solidFill>
                    </a:lnB>
                  </a:tcPr>
                </a:tc>
                <a:tc>
                  <a:txBody>
                    <a:bodyPr/>
                    <a:lstStyle/>
                    <a:p>
                      <a:r>
                        <a:rPr lang="en-US" sz="2400" b="0" i="0">
                          <a:solidFill>
                            <a:schemeClr val="tx1"/>
                          </a:solidFill>
                          <a:effectLst/>
                          <a:latin typeface="+mn-lt"/>
                        </a:rPr>
                        <a:t>No dataset correlation.</a:t>
                      </a:r>
                      <a:endParaRPr lang="en-US" sz="2400">
                        <a:solidFill>
                          <a:schemeClr val="tx1"/>
                        </a:solidFill>
                        <a:latin typeface="+mn-lt"/>
                      </a:endParaRPr>
                    </a:p>
                  </a:txBody>
                  <a:tcP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1750079088"/>
                  </a:ext>
                </a:extLst>
              </a:tr>
              <a:tr h="699634">
                <a:tc>
                  <a:txBody>
                    <a:bodyPr/>
                    <a:lstStyle/>
                    <a:p>
                      <a:r>
                        <a:rPr lang="en-US" sz="2400">
                          <a:solidFill>
                            <a:schemeClr val="tx1"/>
                          </a:solidFill>
                          <a:latin typeface="+mn-lt"/>
                        </a:rPr>
                        <a:t>Total Deposits</a:t>
                      </a:r>
                    </a:p>
                  </a:txBody>
                  <a:tcPr>
                    <a:lnL w="0">
                      <a:noFill/>
                    </a:lnL>
                    <a:lnR w="12700">
                      <a:solidFill>
                        <a:schemeClr val="tx1"/>
                      </a:solidFill>
                    </a:lnR>
                    <a:lnT w="12700">
                      <a:solidFill>
                        <a:schemeClr val="tx1"/>
                      </a:solidFill>
                    </a:lnT>
                    <a:lnB w="12700">
                      <a:solidFill>
                        <a:schemeClr val="tx1"/>
                      </a:solidFill>
                    </a:lnB>
                  </a:tcPr>
                </a:tc>
                <a:tc>
                  <a:txBody>
                    <a:bodyPr/>
                    <a:lstStyle/>
                    <a:p>
                      <a:r>
                        <a:rPr lang="en-US" sz="2400" b="0" i="0">
                          <a:solidFill>
                            <a:schemeClr val="tx1"/>
                          </a:solidFill>
                          <a:effectLst/>
                          <a:latin typeface="+mn-lt"/>
                        </a:rPr>
                        <a:t>No dataset correlation</a:t>
                      </a:r>
                      <a:r>
                        <a:rPr lang="en-US" sz="2400">
                          <a:solidFill>
                            <a:schemeClr val="tx1"/>
                          </a:solidFill>
                          <a:latin typeface="+mn-lt"/>
                        </a:rPr>
                        <a:t>.</a:t>
                      </a:r>
                    </a:p>
                  </a:txBody>
                  <a:tcPr>
                    <a:lnL w="12700">
                      <a:solidFill>
                        <a:schemeClr val="tx1"/>
                      </a:solidFill>
                    </a:lnL>
                    <a:lnR w="0">
                      <a:noFill/>
                    </a:lnR>
                    <a:lnT w="12700">
                      <a:solidFill>
                        <a:schemeClr val="tx1"/>
                      </a:solidFill>
                    </a:lnT>
                    <a:lnB w="12700">
                      <a:solidFill>
                        <a:schemeClr val="tx1"/>
                      </a:solidFill>
                    </a:lnB>
                  </a:tcPr>
                </a:tc>
                <a:extLst>
                  <a:ext uri="{0D108BD9-81ED-4DB2-BD59-A6C34878D82A}">
                    <a16:rowId xmlns:a16="http://schemas.microsoft.com/office/drawing/2014/main" val="2753040720"/>
                  </a:ext>
                </a:extLst>
              </a:tr>
              <a:tr h="699634">
                <a:tc>
                  <a:txBody>
                    <a:bodyPr/>
                    <a:lstStyle/>
                    <a:p>
                      <a:r>
                        <a:rPr lang="en-US" sz="2400" b="0" i="0" kern="1200">
                          <a:solidFill>
                            <a:schemeClr val="tx1"/>
                          </a:solidFill>
                          <a:effectLst/>
                          <a:latin typeface="+mn-lt"/>
                          <a:ea typeface="+mn-ea"/>
                          <a:cs typeface="+mn-cs"/>
                        </a:rPr>
                        <a:t>Unsecured debt to the borrower's income(UDTI)</a:t>
                      </a:r>
                      <a:endParaRPr lang="en-US" sz="2400">
                        <a:solidFill>
                          <a:schemeClr val="tx1"/>
                        </a:solidFill>
                        <a:latin typeface="+mn-lt"/>
                      </a:endParaRPr>
                    </a:p>
                  </a:txBody>
                  <a:tcPr>
                    <a:lnL w="0">
                      <a:noFill/>
                    </a:lnL>
                    <a:lnR w="12700">
                      <a:solidFill>
                        <a:schemeClr val="tx1"/>
                      </a:solidFill>
                    </a:lnR>
                    <a:lnT w="12700">
                      <a:solidFill>
                        <a:schemeClr val="tx1"/>
                      </a:solidFill>
                    </a:lnT>
                    <a:lnB w="0">
                      <a:noFill/>
                    </a:lnB>
                  </a:tcPr>
                </a:tc>
                <a:tc>
                  <a:txBody>
                    <a:bodyPr/>
                    <a:lstStyle/>
                    <a:p>
                      <a:r>
                        <a:rPr lang="en-US" sz="2400">
                          <a:solidFill>
                            <a:schemeClr val="tx1"/>
                          </a:solidFill>
                          <a:latin typeface="+mn-lt"/>
                        </a:rPr>
                        <a:t>Hig</a:t>
                      </a:r>
                      <a:r>
                        <a:rPr lang="en-US" sz="2400" b="0" i="0" kern="1200">
                          <a:solidFill>
                            <a:schemeClr val="tx1"/>
                          </a:solidFill>
                          <a:effectLst/>
                          <a:latin typeface="+mn-lt"/>
                          <a:ea typeface="+mn-ea"/>
                          <a:cs typeface="+mn-cs"/>
                        </a:rPr>
                        <a:t>h correlation with priority variables.</a:t>
                      </a:r>
                      <a:endParaRPr lang="en-US" sz="2400">
                        <a:solidFill>
                          <a:schemeClr val="tx1"/>
                        </a:solidFill>
                        <a:latin typeface="+mn-lt"/>
                      </a:endParaRPr>
                    </a:p>
                  </a:txBody>
                  <a:tcPr>
                    <a:lnL w="12700">
                      <a:solidFill>
                        <a:schemeClr val="tx1"/>
                      </a:solidFill>
                    </a:lnL>
                    <a:lnR w="0">
                      <a:noFill/>
                    </a:lnR>
                    <a:lnT w="12700">
                      <a:solidFill>
                        <a:schemeClr val="tx1"/>
                      </a:solidFill>
                    </a:lnT>
                    <a:lnB w="0">
                      <a:noFill/>
                    </a:lnB>
                  </a:tcPr>
                </a:tc>
                <a:extLst>
                  <a:ext uri="{0D108BD9-81ED-4DB2-BD59-A6C34878D82A}">
                    <a16:rowId xmlns:a16="http://schemas.microsoft.com/office/drawing/2014/main" val="1743335260"/>
                  </a:ext>
                </a:extLst>
              </a:tr>
            </a:tbl>
          </a:graphicData>
        </a:graphic>
      </p:graphicFrame>
    </p:spTree>
    <p:extLst>
      <p:ext uri="{BB962C8B-B14F-4D97-AF65-F5344CB8AC3E}">
        <p14:creationId xmlns:p14="http://schemas.microsoft.com/office/powerpoint/2010/main" val="76774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p:txBody>
          <a:bodyPr anchor="ctr">
            <a:normAutofit/>
          </a:bodyPr>
          <a:lstStyle/>
          <a:p>
            <a:r>
              <a:rPr lang="en-US"/>
              <a:t>MAIN KPI</a:t>
            </a:r>
          </a:p>
        </p:txBody>
      </p:sp>
      <p:sp>
        <p:nvSpPr>
          <p:cNvPr id="5" name="Content Placeholder 4">
            <a:extLst>
              <a:ext uri="{FF2B5EF4-FFF2-40B4-BE49-F238E27FC236}">
                <a16:creationId xmlns:a16="http://schemas.microsoft.com/office/drawing/2014/main" id="{84C16FCA-7969-DEFC-2FFC-AB43F0F26900}"/>
              </a:ext>
            </a:extLst>
          </p:cNvPr>
          <p:cNvSpPr>
            <a:spLocks noGrp="1"/>
          </p:cNvSpPr>
          <p:nvPr>
            <p:ph idx="1"/>
          </p:nvPr>
        </p:nvSpPr>
        <p:spPr>
          <a:xfrm>
            <a:off x="319579" y="1870448"/>
            <a:ext cx="5928821" cy="4538105"/>
          </a:xfrm>
        </p:spPr>
        <p:txBody>
          <a:bodyPr vert="horz" lIns="91440" tIns="45720" rIns="91440" bIns="45720" rtlCol="0" anchor="t">
            <a:normAutofit/>
          </a:bodyPr>
          <a:lstStyle/>
          <a:p>
            <a:pPr>
              <a:buFont typeface="Arial"/>
              <a:buChar char="•"/>
            </a:pPr>
            <a:r>
              <a:rPr lang="en-US" sz="2400" b="1"/>
              <a:t>Problem Statement: </a:t>
            </a:r>
            <a:r>
              <a:rPr lang="en-US" sz="2400"/>
              <a:t>To identify and mitigate loan defaults using historical lending data analysis.</a:t>
            </a:r>
            <a:endParaRPr lang="en-US" sz="2400">
              <a:cs typeface="Calibri"/>
            </a:endParaRPr>
          </a:p>
          <a:p>
            <a:pPr>
              <a:buFont typeface="Arial"/>
              <a:buChar char="•"/>
            </a:pPr>
            <a:r>
              <a:rPr lang="en-US" sz="2400" b="1"/>
              <a:t>Main KPI</a:t>
            </a:r>
            <a:r>
              <a:rPr lang="en-US" sz="2400"/>
              <a:t>: “Account Status".</a:t>
            </a:r>
            <a:endParaRPr lang="en-US" sz="2400">
              <a:cs typeface="Calibri"/>
            </a:endParaRPr>
          </a:p>
          <a:p>
            <a:pPr lvl="1">
              <a:buFont typeface="Arial"/>
              <a:buChar char="•"/>
            </a:pPr>
            <a:r>
              <a:rPr lang="en-US"/>
              <a:t>The default rate is a critical KPI in financial analysis as it directly reflects the risk associated with the loan portfolio.</a:t>
            </a:r>
            <a:endParaRPr lang="en-US" b="0" i="0">
              <a:effectLst/>
              <a:latin typeface="Calibri"/>
              <a:cs typeface="Calibri"/>
            </a:endParaRPr>
          </a:p>
          <a:p>
            <a:pPr lvl="1">
              <a:buFont typeface="Arial"/>
              <a:buChar char="•"/>
            </a:pPr>
            <a:r>
              <a:rPr lang="en-US" b="0" i="0">
                <a:effectLst/>
                <a:latin typeface="Calibri"/>
                <a:cs typeface="Calibri"/>
              </a:rPr>
              <a:t>The 'Charged Off (CO)' status is a vital metric that reflects account performance in our dataset.</a:t>
            </a:r>
            <a:endParaRPr lang="en-US">
              <a:latin typeface="Calibri"/>
              <a:cs typeface="Calibri"/>
            </a:endParaRPr>
          </a:p>
          <a:p>
            <a:pPr lvl="1">
              <a:buFont typeface="Arial"/>
              <a:buChar char="•"/>
            </a:pPr>
            <a:r>
              <a:rPr lang="en-US">
                <a:cs typeface="Calibri"/>
              </a:rPr>
              <a:t>0- Not Charged Off; 1- Charged Off </a:t>
            </a:r>
            <a:endParaRPr lang="en-US"/>
          </a:p>
          <a:p>
            <a:pPr marL="0" indent="0">
              <a:buNone/>
            </a:pPr>
            <a:endParaRPr lang="en-US" b="1"/>
          </a:p>
        </p:txBody>
      </p:sp>
      <p:sp>
        <p:nvSpPr>
          <p:cNvPr id="2" name="Content Placeholder 2">
            <a:extLst>
              <a:ext uri="{FF2B5EF4-FFF2-40B4-BE49-F238E27FC236}">
                <a16:creationId xmlns:a16="http://schemas.microsoft.com/office/drawing/2014/main" id="{26328D93-7C47-8836-CDF4-2DE16A1BCD14}"/>
              </a:ext>
            </a:extLst>
          </p:cNvPr>
          <p:cNvSpPr txBox="1">
            <a:spLocks/>
          </p:cNvSpPr>
          <p:nvPr/>
        </p:nvSpPr>
        <p:spPr>
          <a:xfrm>
            <a:off x="7146234" y="1427762"/>
            <a:ext cx="3096039" cy="8853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Account Status Distribution</a:t>
            </a:r>
          </a:p>
          <a:p>
            <a:pPr marL="0" indent="0">
              <a:buFont typeface="Arial" panose="020B0604020202020204" pitchFamily="34" charset="0"/>
              <a:buNone/>
            </a:pPr>
            <a:endParaRPr lang="en-US"/>
          </a:p>
        </p:txBody>
      </p:sp>
      <p:pic>
        <p:nvPicPr>
          <p:cNvPr id="6" name="Picture 5" descr="A circular graph with numbers and a red one&#10;&#10;Description automatically generated">
            <a:extLst>
              <a:ext uri="{FF2B5EF4-FFF2-40B4-BE49-F238E27FC236}">
                <a16:creationId xmlns:a16="http://schemas.microsoft.com/office/drawing/2014/main" id="{1F5DC1B9-A5F8-BDBD-334C-5B62F8A11EAA}"/>
              </a:ext>
            </a:extLst>
          </p:cNvPr>
          <p:cNvPicPr>
            <a:picLocks noChangeAspect="1"/>
          </p:cNvPicPr>
          <p:nvPr/>
        </p:nvPicPr>
        <p:blipFill>
          <a:blip r:embed="rId3"/>
          <a:stretch>
            <a:fillRect/>
          </a:stretch>
        </p:blipFill>
        <p:spPr>
          <a:xfrm>
            <a:off x="6097881" y="1753382"/>
            <a:ext cx="5292607" cy="4527163"/>
          </a:xfrm>
          <a:prstGeom prst="rect">
            <a:avLst/>
          </a:prstGeom>
        </p:spPr>
      </p:pic>
    </p:spTree>
    <p:extLst>
      <p:ext uri="{BB962C8B-B14F-4D97-AF65-F5344CB8AC3E}">
        <p14:creationId xmlns:p14="http://schemas.microsoft.com/office/powerpoint/2010/main" val="264741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p:txBody>
          <a:bodyPr anchor="ctr">
            <a:normAutofit/>
          </a:bodyPr>
          <a:lstStyle/>
          <a:p>
            <a:r>
              <a:rPr lang="en-US"/>
              <a:t>PROJECT SCOPE: INFLUENCERS</a:t>
            </a:r>
          </a:p>
        </p:txBody>
      </p:sp>
      <p:graphicFrame>
        <p:nvGraphicFramePr>
          <p:cNvPr id="7" name="Content Placeholder 4">
            <a:extLst>
              <a:ext uri="{FF2B5EF4-FFF2-40B4-BE49-F238E27FC236}">
                <a16:creationId xmlns:a16="http://schemas.microsoft.com/office/drawing/2014/main" id="{FD2B234F-65BD-EA5C-C26D-7BA327015151}"/>
              </a:ext>
            </a:extLst>
          </p:cNvPr>
          <p:cNvGraphicFramePr>
            <a:graphicFrameLocks noGrp="1"/>
          </p:cNvGraphicFramePr>
          <p:nvPr>
            <p:ph idx="1"/>
            <p:extLst>
              <p:ext uri="{D42A27DB-BD31-4B8C-83A1-F6EECF244321}">
                <p14:modId xmlns:p14="http://schemas.microsoft.com/office/powerpoint/2010/main" val="2781296615"/>
              </p:ext>
            </p:extLst>
          </p:nvPr>
        </p:nvGraphicFramePr>
        <p:xfrm>
          <a:off x="542925" y="1825625"/>
          <a:ext cx="11150600" cy="4538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44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192EB-7C32-0D72-C430-D0211B68CFAE}"/>
              </a:ext>
            </a:extLst>
          </p:cNvPr>
          <p:cNvSpPr>
            <a:spLocks noGrp="1"/>
          </p:cNvSpPr>
          <p:nvPr>
            <p:ph type="title"/>
          </p:nvPr>
        </p:nvSpPr>
        <p:spPr/>
        <p:txBody>
          <a:bodyPr/>
          <a:lstStyle/>
          <a:p>
            <a:r>
              <a:rPr lang="en-US"/>
              <a:t>EXPLORATION AND FEATURE ENGINEERING</a:t>
            </a:r>
          </a:p>
        </p:txBody>
      </p:sp>
    </p:spTree>
    <p:extLst>
      <p:ext uri="{BB962C8B-B14F-4D97-AF65-F5344CB8AC3E}">
        <p14:creationId xmlns:p14="http://schemas.microsoft.com/office/powerpoint/2010/main" val="155541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0"/>
            <a:ext cx="8736227" cy="1186249"/>
          </a:xfrm>
        </p:spPr>
        <p:txBody>
          <a:bodyPr anchor="ctr">
            <a:normAutofit/>
          </a:bodyPr>
          <a:lstStyle/>
          <a:p>
            <a:r>
              <a:rPr lang="en-US"/>
              <a:t>Seasonality</a:t>
            </a:r>
            <a:endParaRPr lang="en-US">
              <a:cs typeface="Calibri"/>
            </a:endParaRPr>
          </a:p>
        </p:txBody>
      </p:sp>
      <p:sp>
        <p:nvSpPr>
          <p:cNvPr id="5" name="Content Placeholder 4">
            <a:extLst>
              <a:ext uri="{FF2B5EF4-FFF2-40B4-BE49-F238E27FC236}">
                <a16:creationId xmlns:a16="http://schemas.microsoft.com/office/drawing/2014/main" id="{84C16FCA-7969-DEFC-2FFC-AB43F0F26900}"/>
              </a:ext>
            </a:extLst>
          </p:cNvPr>
          <p:cNvSpPr>
            <a:spLocks noGrp="1"/>
          </p:cNvSpPr>
          <p:nvPr>
            <p:ph idx="1"/>
          </p:nvPr>
        </p:nvSpPr>
        <p:spPr>
          <a:xfrm>
            <a:off x="543697" y="1825624"/>
            <a:ext cx="4872366" cy="4538105"/>
          </a:xfrm>
        </p:spPr>
        <p:txBody>
          <a:bodyPr vert="horz" lIns="91440" tIns="45720" rIns="91440" bIns="45720" rtlCol="0" anchor="t">
            <a:normAutofit/>
          </a:bodyPr>
          <a:lstStyle/>
          <a:p>
            <a:r>
              <a:rPr lang="en-US"/>
              <a:t>Utilized features from 'Fund Issued Date' to understand the seasonality of total loan issuance and charged-off loans.</a:t>
            </a:r>
          </a:p>
          <a:p>
            <a:r>
              <a:rPr lang="en-US"/>
              <a:t>Majority</a:t>
            </a:r>
            <a:r>
              <a:rPr lang="en-US">
                <a:effectLst/>
              </a:rPr>
              <a:t> of loans were issued in March, with fewer issuances observed in December. </a:t>
            </a:r>
            <a:r>
              <a:rPr lang="en-US"/>
              <a:t>Charged-off</a:t>
            </a:r>
            <a:r>
              <a:rPr lang="en-US">
                <a:effectLst/>
              </a:rPr>
              <a:t> cases followed a similar pattern.</a:t>
            </a:r>
            <a:endParaRPr lang="en-US">
              <a:effectLst/>
              <a:cs typeface="Calibri"/>
            </a:endParaRPr>
          </a:p>
        </p:txBody>
      </p:sp>
      <p:pic>
        <p:nvPicPr>
          <p:cNvPr id="8" name="Picture 7">
            <a:extLst>
              <a:ext uri="{FF2B5EF4-FFF2-40B4-BE49-F238E27FC236}">
                <a16:creationId xmlns:a16="http://schemas.microsoft.com/office/drawing/2014/main" id="{80D4E529-DCDE-E1EE-FCED-F9C1FC286BF0}"/>
              </a:ext>
            </a:extLst>
          </p:cNvPr>
          <p:cNvPicPr>
            <a:picLocks noChangeAspect="1"/>
          </p:cNvPicPr>
          <p:nvPr/>
        </p:nvPicPr>
        <p:blipFill>
          <a:blip r:embed="rId3"/>
          <a:stretch>
            <a:fillRect/>
          </a:stretch>
        </p:blipFill>
        <p:spPr>
          <a:xfrm>
            <a:off x="5297555" y="1305995"/>
            <a:ext cx="6694005" cy="5485027"/>
          </a:xfrm>
          <a:prstGeom prst="rect">
            <a:avLst/>
          </a:prstGeom>
        </p:spPr>
      </p:pic>
      <p:sp>
        <p:nvSpPr>
          <p:cNvPr id="9" name="TextBox 8">
            <a:extLst>
              <a:ext uri="{FF2B5EF4-FFF2-40B4-BE49-F238E27FC236}">
                <a16:creationId xmlns:a16="http://schemas.microsoft.com/office/drawing/2014/main" id="{D69745C0-0B46-A4FE-DF2D-E6A06971705F}"/>
              </a:ext>
            </a:extLst>
          </p:cNvPr>
          <p:cNvSpPr txBox="1"/>
          <p:nvPr/>
        </p:nvSpPr>
        <p:spPr>
          <a:xfrm>
            <a:off x="9983858" y="3145735"/>
            <a:ext cx="531742" cy="276999"/>
          </a:xfrm>
          <a:prstGeom prst="rect">
            <a:avLst/>
          </a:prstGeom>
          <a:noFill/>
        </p:spPr>
        <p:txBody>
          <a:bodyPr wrap="square" rtlCol="0">
            <a:spAutoFit/>
          </a:bodyPr>
          <a:lstStyle/>
          <a:p>
            <a:r>
              <a:rPr lang="en-US" sz="1200">
                <a:solidFill>
                  <a:schemeClr val="bg1"/>
                </a:solidFill>
              </a:rPr>
              <a:t>0.3%</a:t>
            </a:r>
          </a:p>
        </p:txBody>
      </p:sp>
      <p:sp>
        <p:nvSpPr>
          <p:cNvPr id="12" name="TextBox 11">
            <a:extLst>
              <a:ext uri="{FF2B5EF4-FFF2-40B4-BE49-F238E27FC236}">
                <a16:creationId xmlns:a16="http://schemas.microsoft.com/office/drawing/2014/main" id="{5A572407-3262-643E-0B1E-A3ACEA5F5177}"/>
              </a:ext>
            </a:extLst>
          </p:cNvPr>
          <p:cNvSpPr txBox="1"/>
          <p:nvPr/>
        </p:nvSpPr>
        <p:spPr>
          <a:xfrm>
            <a:off x="10470874" y="3851412"/>
            <a:ext cx="665923" cy="549027"/>
          </a:xfrm>
          <a:prstGeom prst="rect">
            <a:avLst/>
          </a:prstGeom>
          <a:noFill/>
        </p:spPr>
        <p:txBody>
          <a:bodyPr wrap="square" rtlCol="0">
            <a:spAutoFit/>
          </a:bodyPr>
          <a:lstStyle/>
          <a:p>
            <a:r>
              <a:rPr lang="en-US" sz="1200">
                <a:solidFill>
                  <a:schemeClr val="bg1"/>
                </a:solidFill>
              </a:rPr>
              <a:t>0.3%</a:t>
            </a:r>
          </a:p>
          <a:p>
            <a:endParaRPr lang="en-US"/>
          </a:p>
        </p:txBody>
      </p:sp>
      <p:sp>
        <p:nvSpPr>
          <p:cNvPr id="15" name="TextBox 14">
            <a:extLst>
              <a:ext uri="{FF2B5EF4-FFF2-40B4-BE49-F238E27FC236}">
                <a16:creationId xmlns:a16="http://schemas.microsoft.com/office/drawing/2014/main" id="{90D75F03-96BE-224B-0C00-C9285F0E22C3}"/>
              </a:ext>
            </a:extLst>
          </p:cNvPr>
          <p:cNvSpPr txBox="1"/>
          <p:nvPr/>
        </p:nvSpPr>
        <p:spPr>
          <a:xfrm>
            <a:off x="10957891" y="4048509"/>
            <a:ext cx="487018" cy="276999"/>
          </a:xfrm>
          <a:prstGeom prst="rect">
            <a:avLst/>
          </a:prstGeom>
          <a:noFill/>
        </p:spPr>
        <p:txBody>
          <a:bodyPr wrap="square" rtlCol="0">
            <a:spAutoFit/>
          </a:bodyPr>
          <a:lstStyle/>
          <a:p>
            <a:r>
              <a:rPr lang="en-US" sz="1200">
                <a:solidFill>
                  <a:schemeClr val="bg1"/>
                </a:solidFill>
              </a:rPr>
              <a:t>0.2%</a:t>
            </a:r>
          </a:p>
        </p:txBody>
      </p:sp>
      <p:sp>
        <p:nvSpPr>
          <p:cNvPr id="16" name="TextBox 15">
            <a:extLst>
              <a:ext uri="{FF2B5EF4-FFF2-40B4-BE49-F238E27FC236}">
                <a16:creationId xmlns:a16="http://schemas.microsoft.com/office/drawing/2014/main" id="{3BB6237E-C550-6140-FD3C-1307F7D195DF}"/>
              </a:ext>
            </a:extLst>
          </p:cNvPr>
          <p:cNvSpPr txBox="1"/>
          <p:nvPr/>
        </p:nvSpPr>
        <p:spPr>
          <a:xfrm>
            <a:off x="11490290" y="4238148"/>
            <a:ext cx="854558" cy="461665"/>
          </a:xfrm>
          <a:prstGeom prst="rect">
            <a:avLst/>
          </a:prstGeom>
          <a:noFill/>
        </p:spPr>
        <p:txBody>
          <a:bodyPr wrap="square" rtlCol="0">
            <a:spAutoFit/>
          </a:bodyPr>
          <a:lstStyle/>
          <a:p>
            <a:r>
              <a:rPr lang="en-US" sz="1200">
                <a:solidFill>
                  <a:schemeClr val="bg1"/>
                </a:solidFill>
              </a:rPr>
              <a:t>0.2%</a:t>
            </a:r>
          </a:p>
          <a:p>
            <a:endParaRPr lang="en-US" sz="1200"/>
          </a:p>
        </p:txBody>
      </p:sp>
    </p:spTree>
    <p:extLst>
      <p:ext uri="{BB962C8B-B14F-4D97-AF65-F5344CB8AC3E}">
        <p14:creationId xmlns:p14="http://schemas.microsoft.com/office/powerpoint/2010/main" val="47978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26BF6D-F4B6-9ED5-4FC3-7F90E197F5FA}"/>
              </a:ext>
            </a:extLst>
          </p:cNvPr>
          <p:cNvSpPr>
            <a:spLocks noGrp="1"/>
          </p:cNvSpPr>
          <p:nvPr>
            <p:ph type="title"/>
          </p:nvPr>
        </p:nvSpPr>
        <p:spPr>
          <a:xfrm>
            <a:off x="543697" y="0"/>
            <a:ext cx="8736227" cy="1186249"/>
          </a:xfrm>
        </p:spPr>
        <p:txBody>
          <a:bodyPr anchor="ctr">
            <a:normAutofit/>
          </a:bodyPr>
          <a:lstStyle/>
          <a:p>
            <a:r>
              <a:rPr lang="en-US"/>
              <a:t>FEATURE ENGINEERING</a:t>
            </a:r>
          </a:p>
        </p:txBody>
      </p:sp>
      <p:graphicFrame>
        <p:nvGraphicFramePr>
          <p:cNvPr id="9" name="Content Placeholder 4">
            <a:extLst>
              <a:ext uri="{FF2B5EF4-FFF2-40B4-BE49-F238E27FC236}">
                <a16:creationId xmlns:a16="http://schemas.microsoft.com/office/drawing/2014/main" id="{283D5C6A-2984-F50E-92A1-C59666CC8CA5}"/>
              </a:ext>
            </a:extLst>
          </p:cNvPr>
          <p:cNvGraphicFramePr>
            <a:graphicFrameLocks noGrp="1"/>
          </p:cNvGraphicFramePr>
          <p:nvPr>
            <p:ph idx="1"/>
            <p:extLst>
              <p:ext uri="{D42A27DB-BD31-4B8C-83A1-F6EECF244321}">
                <p14:modId xmlns:p14="http://schemas.microsoft.com/office/powerpoint/2010/main" val="1592353427"/>
              </p:ext>
            </p:extLst>
          </p:nvPr>
        </p:nvGraphicFramePr>
        <p:xfrm>
          <a:off x="543696" y="1825624"/>
          <a:ext cx="11150073" cy="4538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978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C681-BFA7-A3E7-DFD0-C26C673C11BD}"/>
              </a:ext>
            </a:extLst>
          </p:cNvPr>
          <p:cNvSpPr>
            <a:spLocks noGrp="1"/>
          </p:cNvSpPr>
          <p:nvPr>
            <p:ph type="title"/>
          </p:nvPr>
        </p:nvSpPr>
        <p:spPr/>
        <p:txBody>
          <a:bodyPr/>
          <a:lstStyle/>
          <a:p>
            <a:r>
              <a:rPr lang="en-US"/>
              <a:t>CREDIT SCORE</a:t>
            </a:r>
          </a:p>
        </p:txBody>
      </p:sp>
      <p:sp>
        <p:nvSpPr>
          <p:cNvPr id="3" name="Content Placeholder 2">
            <a:extLst>
              <a:ext uri="{FF2B5EF4-FFF2-40B4-BE49-F238E27FC236}">
                <a16:creationId xmlns:a16="http://schemas.microsoft.com/office/drawing/2014/main" id="{1B0DF169-195B-3C6E-2B75-67D764BA9F26}"/>
              </a:ext>
            </a:extLst>
          </p:cNvPr>
          <p:cNvSpPr>
            <a:spLocks noGrp="1"/>
          </p:cNvSpPr>
          <p:nvPr>
            <p:ph idx="1"/>
          </p:nvPr>
        </p:nvSpPr>
        <p:spPr>
          <a:xfrm>
            <a:off x="543696" y="1833307"/>
            <a:ext cx="4906845" cy="2935162"/>
          </a:xfrm>
        </p:spPr>
        <p:txBody>
          <a:bodyPr vert="horz" lIns="91440" tIns="45720" rIns="91440" bIns="45720" rtlCol="0" anchor="t">
            <a:spAutoFit/>
          </a:bodyPr>
          <a:lstStyle/>
          <a:p>
            <a:r>
              <a:rPr lang="en-US" b="0" i="0">
                <a:effectLst/>
              </a:rPr>
              <a:t>Grouped the credit score to identify the credit score interval with higher loan charge-off rates.</a:t>
            </a:r>
          </a:p>
          <a:p>
            <a:r>
              <a:rPr lang="en-US"/>
              <a:t>Majority of charged-off loans fall within the interval of 600-699.</a:t>
            </a:r>
            <a:endParaRPr lang="en-US">
              <a:cs typeface="Calibri"/>
            </a:endParaRPr>
          </a:p>
        </p:txBody>
      </p:sp>
      <p:pic>
        <p:nvPicPr>
          <p:cNvPr id="8" name="Picture 7">
            <a:extLst>
              <a:ext uri="{FF2B5EF4-FFF2-40B4-BE49-F238E27FC236}">
                <a16:creationId xmlns:a16="http://schemas.microsoft.com/office/drawing/2014/main" id="{20D8129E-D6A7-07CF-649E-3A893A0F8318}"/>
              </a:ext>
            </a:extLst>
          </p:cNvPr>
          <p:cNvPicPr>
            <a:picLocks noChangeAspect="1"/>
          </p:cNvPicPr>
          <p:nvPr/>
        </p:nvPicPr>
        <p:blipFill>
          <a:blip r:embed="rId4"/>
          <a:stretch>
            <a:fillRect/>
          </a:stretch>
        </p:blipFill>
        <p:spPr>
          <a:xfrm>
            <a:off x="5322404" y="1684683"/>
            <a:ext cx="6807783" cy="4833232"/>
          </a:xfrm>
          <a:prstGeom prst="rect">
            <a:avLst/>
          </a:prstGeom>
        </p:spPr>
      </p:pic>
      <p:sp>
        <p:nvSpPr>
          <p:cNvPr id="12" name="TextBox 11">
            <a:extLst>
              <a:ext uri="{FF2B5EF4-FFF2-40B4-BE49-F238E27FC236}">
                <a16:creationId xmlns:a16="http://schemas.microsoft.com/office/drawing/2014/main" id="{3593C696-E7B4-1C54-70B9-CB16BB352F8C}"/>
              </a:ext>
            </a:extLst>
          </p:cNvPr>
          <p:cNvSpPr txBox="1"/>
          <p:nvPr/>
        </p:nvSpPr>
        <p:spPr>
          <a:xfrm>
            <a:off x="9965359" y="1525749"/>
            <a:ext cx="1522343" cy="307777"/>
          </a:xfrm>
          <a:prstGeom prst="rect">
            <a:avLst/>
          </a:prstGeom>
          <a:noFill/>
        </p:spPr>
        <p:txBody>
          <a:bodyPr wrap="square" lIns="91440" tIns="45720" rIns="91440" bIns="45720" rtlCol="0" anchor="t">
            <a:spAutoFit/>
          </a:bodyPr>
          <a:lstStyle/>
          <a:p>
            <a:r>
              <a:rPr lang="en-US" sz="1400">
                <a:cs typeface="Times New Roman"/>
              </a:rPr>
              <a:t>0.87%</a:t>
            </a:r>
          </a:p>
        </p:txBody>
      </p:sp>
      <p:sp>
        <p:nvSpPr>
          <p:cNvPr id="13" name="TextBox 12">
            <a:extLst>
              <a:ext uri="{FF2B5EF4-FFF2-40B4-BE49-F238E27FC236}">
                <a16:creationId xmlns:a16="http://schemas.microsoft.com/office/drawing/2014/main" id="{B4709EF2-6146-023A-7387-3FD3807F925D}"/>
              </a:ext>
            </a:extLst>
          </p:cNvPr>
          <p:cNvSpPr txBox="1"/>
          <p:nvPr/>
        </p:nvSpPr>
        <p:spPr>
          <a:xfrm>
            <a:off x="11232321" y="4301942"/>
            <a:ext cx="647934" cy="307777"/>
          </a:xfrm>
          <a:prstGeom prst="rect">
            <a:avLst/>
          </a:prstGeom>
          <a:noFill/>
        </p:spPr>
        <p:txBody>
          <a:bodyPr wrap="none" lIns="91440" tIns="45720" rIns="91440" bIns="45720" rtlCol="0" anchor="t">
            <a:spAutoFit/>
          </a:bodyPr>
          <a:lstStyle/>
          <a:p>
            <a:r>
              <a:rPr lang="en-US" sz="1400">
                <a:cs typeface="Times New Roman"/>
              </a:rPr>
              <a:t>0.07%</a:t>
            </a:r>
          </a:p>
        </p:txBody>
      </p:sp>
      <p:sp>
        <p:nvSpPr>
          <p:cNvPr id="15" name="TextBox 14">
            <a:extLst>
              <a:ext uri="{FF2B5EF4-FFF2-40B4-BE49-F238E27FC236}">
                <a16:creationId xmlns:a16="http://schemas.microsoft.com/office/drawing/2014/main" id="{A624CA96-9170-605C-D1CE-5764DCE31C1F}"/>
              </a:ext>
            </a:extLst>
          </p:cNvPr>
          <p:cNvSpPr txBox="1"/>
          <p:nvPr/>
        </p:nvSpPr>
        <p:spPr>
          <a:xfrm>
            <a:off x="7470361" y="5347989"/>
            <a:ext cx="790161" cy="307777"/>
          </a:xfrm>
          <a:prstGeom prst="rect">
            <a:avLst/>
          </a:prstGeom>
          <a:noFill/>
        </p:spPr>
        <p:txBody>
          <a:bodyPr wrap="square" lIns="91440" tIns="45720" rIns="91440" bIns="45720" rtlCol="0" anchor="t">
            <a:spAutoFit/>
          </a:bodyPr>
          <a:lstStyle/>
          <a:p>
            <a:r>
              <a:rPr lang="en-US" sz="1400"/>
              <a:t>0.79%</a:t>
            </a:r>
            <a:endParaRPr lang="en-US" sz="1400">
              <a:cs typeface="Calibri"/>
            </a:endParaRPr>
          </a:p>
        </p:txBody>
      </p:sp>
      <p:sp>
        <p:nvSpPr>
          <p:cNvPr id="5" name="TextBox 4">
            <a:extLst>
              <a:ext uri="{FF2B5EF4-FFF2-40B4-BE49-F238E27FC236}">
                <a16:creationId xmlns:a16="http://schemas.microsoft.com/office/drawing/2014/main" id="{1090933D-C8B7-E03F-1355-F1AA24146D91}"/>
              </a:ext>
            </a:extLst>
          </p:cNvPr>
          <p:cNvSpPr txBox="1"/>
          <p:nvPr/>
        </p:nvSpPr>
        <p:spPr>
          <a:xfrm>
            <a:off x="6466416" y="5884333"/>
            <a:ext cx="2743200"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32818EA9-91F5-D6A0-5F00-162F38161C53}"/>
              </a:ext>
            </a:extLst>
          </p:cNvPr>
          <p:cNvSpPr txBox="1"/>
          <p:nvPr/>
        </p:nvSpPr>
        <p:spPr>
          <a:xfrm>
            <a:off x="6195068" y="5882446"/>
            <a:ext cx="790161" cy="307777"/>
          </a:xfrm>
          <a:prstGeom prst="rect">
            <a:avLst/>
          </a:prstGeom>
          <a:noFill/>
        </p:spPr>
        <p:txBody>
          <a:bodyPr wrap="square" lIns="91440" tIns="45720" rIns="91440" bIns="45720" rtlCol="0" anchor="t">
            <a:spAutoFit/>
          </a:bodyPr>
          <a:lstStyle/>
          <a:p>
            <a:r>
              <a:rPr lang="en-US" sz="1400"/>
              <a:t>0.12%</a:t>
            </a:r>
            <a:endParaRPr lang="en-US" sz="1400">
              <a:cs typeface="Calibri"/>
            </a:endParaRPr>
          </a:p>
        </p:txBody>
      </p:sp>
    </p:spTree>
    <p:extLst>
      <p:ext uri="{BB962C8B-B14F-4D97-AF65-F5344CB8AC3E}">
        <p14:creationId xmlns:p14="http://schemas.microsoft.com/office/powerpoint/2010/main" val="990636968"/>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B6A3-77F1-F0E6-2601-CB869CD73EEF}"/>
              </a:ext>
            </a:extLst>
          </p:cNvPr>
          <p:cNvSpPr>
            <a:spLocks noGrp="1"/>
          </p:cNvSpPr>
          <p:nvPr>
            <p:ph type="title"/>
          </p:nvPr>
        </p:nvSpPr>
        <p:spPr/>
        <p:txBody>
          <a:bodyPr/>
          <a:lstStyle/>
          <a:p>
            <a:r>
              <a:rPr lang="en-US"/>
              <a:t>LOAN AMOUNT</a:t>
            </a:r>
          </a:p>
        </p:txBody>
      </p:sp>
      <p:sp>
        <p:nvSpPr>
          <p:cNvPr id="3" name="Content Placeholder 2">
            <a:extLst>
              <a:ext uri="{FF2B5EF4-FFF2-40B4-BE49-F238E27FC236}">
                <a16:creationId xmlns:a16="http://schemas.microsoft.com/office/drawing/2014/main" id="{B26C7153-0F7A-C5AE-AE6D-9D42A512A1E4}"/>
              </a:ext>
            </a:extLst>
          </p:cNvPr>
          <p:cNvSpPr>
            <a:spLocks noGrp="1"/>
          </p:cNvSpPr>
          <p:nvPr>
            <p:ph idx="1"/>
          </p:nvPr>
        </p:nvSpPr>
        <p:spPr>
          <a:xfrm>
            <a:off x="543696" y="1825624"/>
            <a:ext cx="3694074" cy="3544560"/>
          </a:xfrm>
        </p:spPr>
        <p:txBody>
          <a:bodyPr vert="horz" wrap="square" lIns="91440" tIns="45720" rIns="91440" bIns="45720" rtlCol="0" anchor="t">
            <a:spAutoFit/>
          </a:bodyPr>
          <a:lstStyle/>
          <a:p>
            <a:r>
              <a:rPr lang="en-US" sz="2400"/>
              <a:t>Partitioned</a:t>
            </a:r>
            <a:r>
              <a:rPr lang="en-US" sz="2400" b="0" i="0">
                <a:effectLst/>
              </a:rPr>
              <a:t> 'Original Balance Amount' for easier charged-off loan identification by range.</a:t>
            </a:r>
          </a:p>
          <a:p>
            <a:r>
              <a:rPr lang="en-US" sz="2400"/>
              <a:t>50% of the total loans issued are concentrated within the 20k range, indicating a significant proportion in this specific interval.</a:t>
            </a:r>
            <a:endParaRPr lang="en-US" sz="1800"/>
          </a:p>
        </p:txBody>
      </p:sp>
      <p:sp>
        <p:nvSpPr>
          <p:cNvPr id="17" name="Rectangle 16">
            <a:extLst>
              <a:ext uri="{FF2B5EF4-FFF2-40B4-BE49-F238E27FC236}">
                <a16:creationId xmlns:a16="http://schemas.microsoft.com/office/drawing/2014/main" id="{B83C2060-C3A9-6D77-B1D7-E461142A6C48}"/>
              </a:ext>
            </a:extLst>
          </p:cNvPr>
          <p:cNvSpPr/>
          <p:nvPr/>
        </p:nvSpPr>
        <p:spPr>
          <a:xfrm>
            <a:off x="9183757" y="3632895"/>
            <a:ext cx="1868557" cy="407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641326-E547-6109-7F05-BDD7DD609619}"/>
              </a:ext>
            </a:extLst>
          </p:cNvPr>
          <p:cNvSpPr/>
          <p:nvPr/>
        </p:nvSpPr>
        <p:spPr>
          <a:xfrm>
            <a:off x="9763539" y="4025633"/>
            <a:ext cx="662609" cy="600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AFF4F08-FC67-5CD8-11C5-295C65F8BAC0}"/>
              </a:ext>
            </a:extLst>
          </p:cNvPr>
          <p:cNvPicPr>
            <a:picLocks noChangeAspect="1"/>
          </p:cNvPicPr>
          <p:nvPr/>
        </p:nvPicPr>
        <p:blipFill>
          <a:blip r:embed="rId3"/>
          <a:stretch>
            <a:fillRect/>
          </a:stretch>
        </p:blipFill>
        <p:spPr>
          <a:xfrm>
            <a:off x="4193221" y="1319833"/>
            <a:ext cx="7455083" cy="5411600"/>
          </a:xfrm>
          <a:prstGeom prst="rect">
            <a:avLst/>
          </a:prstGeom>
        </p:spPr>
      </p:pic>
      <p:sp>
        <p:nvSpPr>
          <p:cNvPr id="7" name="TextBox 6">
            <a:extLst>
              <a:ext uri="{FF2B5EF4-FFF2-40B4-BE49-F238E27FC236}">
                <a16:creationId xmlns:a16="http://schemas.microsoft.com/office/drawing/2014/main" id="{1821A17C-0AF0-8599-54CA-241192BA0D89}"/>
              </a:ext>
            </a:extLst>
          </p:cNvPr>
          <p:cNvSpPr txBox="1"/>
          <p:nvPr/>
        </p:nvSpPr>
        <p:spPr>
          <a:xfrm>
            <a:off x="5223013" y="1878496"/>
            <a:ext cx="631904" cy="307777"/>
          </a:xfrm>
          <a:prstGeom prst="rect">
            <a:avLst/>
          </a:prstGeom>
          <a:noFill/>
        </p:spPr>
        <p:txBody>
          <a:bodyPr wrap="none" rtlCol="0">
            <a:spAutoFit/>
          </a:bodyPr>
          <a:lstStyle/>
          <a:p>
            <a:r>
              <a:rPr lang="en-US" sz="1400">
                <a:solidFill>
                  <a:schemeClr val="bg1"/>
                </a:solidFill>
              </a:rPr>
              <a:t>1.47%</a:t>
            </a:r>
          </a:p>
        </p:txBody>
      </p:sp>
      <p:sp>
        <p:nvSpPr>
          <p:cNvPr id="10" name="TextBox 9">
            <a:extLst>
              <a:ext uri="{FF2B5EF4-FFF2-40B4-BE49-F238E27FC236}">
                <a16:creationId xmlns:a16="http://schemas.microsoft.com/office/drawing/2014/main" id="{F6E49619-2BF9-F00A-661E-2DF9F7BA8375}"/>
              </a:ext>
            </a:extLst>
          </p:cNvPr>
          <p:cNvSpPr txBox="1"/>
          <p:nvPr/>
        </p:nvSpPr>
        <p:spPr>
          <a:xfrm>
            <a:off x="9368418" y="4730315"/>
            <a:ext cx="642486" cy="307777"/>
          </a:xfrm>
          <a:prstGeom prst="rect">
            <a:avLst/>
          </a:prstGeom>
          <a:noFill/>
        </p:spPr>
        <p:txBody>
          <a:bodyPr wrap="square" lIns="91440" tIns="45720" rIns="91440" bIns="45720" rtlCol="0" anchor="t">
            <a:spAutoFit/>
          </a:bodyPr>
          <a:lstStyle/>
          <a:p>
            <a:r>
              <a:rPr lang="en-US" sz="1400"/>
              <a:t>0.52%</a:t>
            </a:r>
            <a:endParaRPr lang="en-US" sz="1400">
              <a:cs typeface="Calibri"/>
            </a:endParaRPr>
          </a:p>
        </p:txBody>
      </p:sp>
      <p:sp>
        <p:nvSpPr>
          <p:cNvPr id="11" name="TextBox 10">
            <a:extLst>
              <a:ext uri="{FF2B5EF4-FFF2-40B4-BE49-F238E27FC236}">
                <a16:creationId xmlns:a16="http://schemas.microsoft.com/office/drawing/2014/main" id="{65943EDF-BCAC-2E31-DF80-EF623E067F87}"/>
              </a:ext>
            </a:extLst>
          </p:cNvPr>
          <p:cNvSpPr txBox="1"/>
          <p:nvPr/>
        </p:nvSpPr>
        <p:spPr>
          <a:xfrm>
            <a:off x="10736362" y="5214777"/>
            <a:ext cx="631904" cy="307777"/>
          </a:xfrm>
          <a:prstGeom prst="rect">
            <a:avLst/>
          </a:prstGeom>
          <a:noFill/>
        </p:spPr>
        <p:txBody>
          <a:bodyPr wrap="square" lIns="91440" tIns="45720" rIns="91440" bIns="45720" rtlCol="0" anchor="t">
            <a:spAutoFit/>
          </a:bodyPr>
          <a:lstStyle/>
          <a:p>
            <a:r>
              <a:rPr lang="en-US" sz="1400"/>
              <a:t>0.25%</a:t>
            </a:r>
            <a:endParaRPr lang="en-US" sz="1400">
              <a:cs typeface="Calibri"/>
            </a:endParaRPr>
          </a:p>
        </p:txBody>
      </p:sp>
      <p:sp>
        <p:nvSpPr>
          <p:cNvPr id="4" name="TextBox 3">
            <a:extLst>
              <a:ext uri="{FF2B5EF4-FFF2-40B4-BE49-F238E27FC236}">
                <a16:creationId xmlns:a16="http://schemas.microsoft.com/office/drawing/2014/main" id="{D0993797-F85F-D317-FC03-546294FE5E3E}"/>
              </a:ext>
            </a:extLst>
          </p:cNvPr>
          <p:cNvSpPr txBox="1"/>
          <p:nvPr/>
        </p:nvSpPr>
        <p:spPr>
          <a:xfrm>
            <a:off x="8008818" y="3088149"/>
            <a:ext cx="963039" cy="307777"/>
          </a:xfrm>
          <a:prstGeom prst="rect">
            <a:avLst/>
          </a:prstGeom>
          <a:noFill/>
        </p:spPr>
        <p:txBody>
          <a:bodyPr wrap="square" lIns="91440" tIns="45720" rIns="91440" bIns="45720" rtlCol="0" anchor="t">
            <a:spAutoFit/>
          </a:bodyPr>
          <a:lstStyle/>
          <a:p>
            <a:r>
              <a:rPr lang="en-US" sz="1400"/>
              <a:t>0.80%</a:t>
            </a:r>
          </a:p>
        </p:txBody>
      </p:sp>
    </p:spTree>
    <p:extLst>
      <p:ext uri="{BB962C8B-B14F-4D97-AF65-F5344CB8AC3E}">
        <p14:creationId xmlns:p14="http://schemas.microsoft.com/office/powerpoint/2010/main" val="2139495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0"/>
            <a:ext cx="8736227" cy="1186249"/>
          </a:xfrm>
        </p:spPr>
        <p:txBody>
          <a:bodyPr anchor="ctr">
            <a:normAutofit/>
          </a:bodyPr>
          <a:lstStyle/>
          <a:p>
            <a:r>
              <a:rPr lang="en-US"/>
              <a:t>LOAN TYPE</a:t>
            </a:r>
          </a:p>
        </p:txBody>
      </p:sp>
      <p:sp>
        <p:nvSpPr>
          <p:cNvPr id="5" name="Content Placeholder 4">
            <a:extLst>
              <a:ext uri="{FF2B5EF4-FFF2-40B4-BE49-F238E27FC236}">
                <a16:creationId xmlns:a16="http://schemas.microsoft.com/office/drawing/2014/main" id="{84C16FCA-7969-DEFC-2FFC-AB43F0F26900}"/>
              </a:ext>
            </a:extLst>
          </p:cNvPr>
          <p:cNvSpPr>
            <a:spLocks noGrp="1"/>
          </p:cNvSpPr>
          <p:nvPr>
            <p:ph idx="1"/>
          </p:nvPr>
        </p:nvSpPr>
        <p:spPr>
          <a:xfrm>
            <a:off x="543697" y="1825624"/>
            <a:ext cx="4872366" cy="4538105"/>
          </a:xfrm>
        </p:spPr>
        <p:txBody>
          <a:bodyPr>
            <a:normAutofit/>
          </a:bodyPr>
          <a:lstStyle/>
          <a:p>
            <a:r>
              <a:rPr lang="en-US"/>
              <a:t>Divided into distinct categories to assess which loan type exhibits the highest charge-off rate.</a:t>
            </a:r>
          </a:p>
          <a:p>
            <a:r>
              <a:rPr lang="en-US"/>
              <a:t>Indirect loans issued by third parties outnumber direct loans, and the charged-off pattern aligns accordingly.</a:t>
            </a:r>
            <a:endParaRPr lang="en-US">
              <a:effectLst/>
            </a:endParaRPr>
          </a:p>
        </p:txBody>
      </p:sp>
      <p:pic>
        <p:nvPicPr>
          <p:cNvPr id="6" name="Picture 5">
            <a:extLst>
              <a:ext uri="{FF2B5EF4-FFF2-40B4-BE49-F238E27FC236}">
                <a16:creationId xmlns:a16="http://schemas.microsoft.com/office/drawing/2014/main" id="{3847AE55-7D42-4E99-8B5C-00847FA0E391}"/>
              </a:ext>
            </a:extLst>
          </p:cNvPr>
          <p:cNvPicPr>
            <a:picLocks noChangeAspect="1"/>
          </p:cNvPicPr>
          <p:nvPr/>
        </p:nvPicPr>
        <p:blipFill>
          <a:blip r:embed="rId3"/>
          <a:stretch>
            <a:fillRect/>
          </a:stretch>
        </p:blipFill>
        <p:spPr>
          <a:xfrm>
            <a:off x="6377601" y="1337846"/>
            <a:ext cx="3367816" cy="5397839"/>
          </a:xfrm>
          <a:prstGeom prst="rect">
            <a:avLst/>
          </a:prstGeom>
        </p:spPr>
      </p:pic>
      <p:sp>
        <p:nvSpPr>
          <p:cNvPr id="7" name="TextBox 6">
            <a:extLst>
              <a:ext uri="{FF2B5EF4-FFF2-40B4-BE49-F238E27FC236}">
                <a16:creationId xmlns:a16="http://schemas.microsoft.com/office/drawing/2014/main" id="{3CE1204E-5749-4725-9B48-80F0AF75CB09}"/>
              </a:ext>
            </a:extLst>
          </p:cNvPr>
          <p:cNvSpPr txBox="1"/>
          <p:nvPr/>
        </p:nvSpPr>
        <p:spPr>
          <a:xfrm>
            <a:off x="7177801" y="4270881"/>
            <a:ext cx="631904" cy="307777"/>
          </a:xfrm>
          <a:prstGeom prst="rect">
            <a:avLst/>
          </a:prstGeom>
          <a:noFill/>
        </p:spPr>
        <p:txBody>
          <a:bodyPr wrap="square" lIns="91440" tIns="45720" rIns="91440" bIns="45720" rtlCol="0" anchor="t">
            <a:spAutoFit/>
          </a:bodyPr>
          <a:lstStyle/>
          <a:p>
            <a:r>
              <a:rPr lang="en-US" sz="1400"/>
              <a:t>0.95%</a:t>
            </a:r>
            <a:endParaRPr lang="en-US" sz="1400">
              <a:cs typeface="Calibri"/>
            </a:endParaRPr>
          </a:p>
        </p:txBody>
      </p:sp>
    </p:spTree>
    <p:extLst>
      <p:ext uri="{BB962C8B-B14F-4D97-AF65-F5344CB8AC3E}">
        <p14:creationId xmlns:p14="http://schemas.microsoft.com/office/powerpoint/2010/main" val="1757111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29DBB3-BAA6-3082-14DE-31CCE9B825BA}"/>
              </a:ext>
            </a:extLst>
          </p:cNvPr>
          <p:cNvSpPr>
            <a:spLocks noGrp="1"/>
          </p:cNvSpPr>
          <p:nvPr>
            <p:ph type="title"/>
          </p:nvPr>
        </p:nvSpPr>
        <p:spPr/>
        <p:txBody>
          <a:bodyPr/>
          <a:lstStyle/>
          <a:p>
            <a:r>
              <a:rPr lang="en-US"/>
              <a:t>METHODOLOGY AND ANALYSIS</a:t>
            </a:r>
          </a:p>
        </p:txBody>
      </p:sp>
    </p:spTree>
    <p:extLst>
      <p:ext uri="{BB962C8B-B14F-4D97-AF65-F5344CB8AC3E}">
        <p14:creationId xmlns:p14="http://schemas.microsoft.com/office/powerpoint/2010/main" val="149530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0FB6-0FEB-DC10-65F1-377222C779D0}"/>
              </a:ext>
            </a:extLst>
          </p:cNvPr>
          <p:cNvSpPr>
            <a:spLocks noGrp="1"/>
          </p:cNvSpPr>
          <p:nvPr>
            <p:ph type="title"/>
          </p:nvPr>
        </p:nvSpPr>
        <p:spPr/>
        <p:txBody>
          <a:bodyPr/>
          <a:lstStyle/>
          <a:p>
            <a:r>
              <a:rPr lang="en-US"/>
              <a:t>AGENDA</a:t>
            </a:r>
          </a:p>
        </p:txBody>
      </p:sp>
      <p:sp>
        <p:nvSpPr>
          <p:cNvPr id="23" name="Text Placeholder 22">
            <a:extLst>
              <a:ext uri="{FF2B5EF4-FFF2-40B4-BE49-F238E27FC236}">
                <a16:creationId xmlns:a16="http://schemas.microsoft.com/office/drawing/2014/main" id="{61CFB7C1-74CB-E3D9-366B-78CD51D45B11}"/>
              </a:ext>
            </a:extLst>
          </p:cNvPr>
          <p:cNvSpPr>
            <a:spLocks noGrp="1"/>
          </p:cNvSpPr>
          <p:nvPr>
            <p:ph type="body" sz="quarter" idx="25"/>
          </p:nvPr>
        </p:nvSpPr>
        <p:spPr>
          <a:xfrm>
            <a:off x="7651069" y="1513876"/>
            <a:ext cx="4211637" cy="1015663"/>
          </a:xfrm>
        </p:spPr>
        <p:txBody>
          <a:bodyPr/>
          <a:lstStyle/>
          <a:p>
            <a:r>
              <a:rPr lang="en-US"/>
              <a:t>Sudhanshu Sekhar Dash</a:t>
            </a:r>
          </a:p>
          <a:p>
            <a:r>
              <a:rPr lang="en-US"/>
              <a:t>Team Lead / Business Analyst</a:t>
            </a:r>
          </a:p>
          <a:p>
            <a:r>
              <a:rPr lang="en-US" u="sng"/>
              <a:t>sxdash@shockers.wichita.edu</a:t>
            </a:r>
          </a:p>
        </p:txBody>
      </p:sp>
      <p:sp>
        <p:nvSpPr>
          <p:cNvPr id="24" name="Text Placeholder 23">
            <a:extLst>
              <a:ext uri="{FF2B5EF4-FFF2-40B4-BE49-F238E27FC236}">
                <a16:creationId xmlns:a16="http://schemas.microsoft.com/office/drawing/2014/main" id="{0D9E04CE-85F6-501F-D208-1F3E1BA009C6}"/>
              </a:ext>
            </a:extLst>
          </p:cNvPr>
          <p:cNvSpPr>
            <a:spLocks noGrp="1"/>
          </p:cNvSpPr>
          <p:nvPr>
            <p:ph type="body" sz="quarter" idx="26"/>
          </p:nvPr>
        </p:nvSpPr>
        <p:spPr>
          <a:xfrm>
            <a:off x="7651068" y="2775011"/>
            <a:ext cx="4211637" cy="1015663"/>
          </a:xfrm>
        </p:spPr>
        <p:txBody>
          <a:bodyPr/>
          <a:lstStyle/>
          <a:p>
            <a:r>
              <a:rPr lang="en-US"/>
              <a:t>Uma Pammi</a:t>
            </a:r>
          </a:p>
          <a:p>
            <a:r>
              <a:rPr lang="en-US"/>
              <a:t>Data Analytics Engineer</a:t>
            </a:r>
          </a:p>
          <a:p>
            <a:r>
              <a:rPr lang="en-US" u="sng"/>
              <a:t>uxpammi@shockers.wichita.edu</a:t>
            </a:r>
          </a:p>
        </p:txBody>
      </p:sp>
      <p:sp>
        <p:nvSpPr>
          <p:cNvPr id="25" name="Text Placeholder 24">
            <a:extLst>
              <a:ext uri="{FF2B5EF4-FFF2-40B4-BE49-F238E27FC236}">
                <a16:creationId xmlns:a16="http://schemas.microsoft.com/office/drawing/2014/main" id="{FE55C917-B4AA-826F-BA9B-A4D71B486210}"/>
              </a:ext>
            </a:extLst>
          </p:cNvPr>
          <p:cNvSpPr>
            <a:spLocks noGrp="1"/>
          </p:cNvSpPr>
          <p:nvPr>
            <p:ph type="body" sz="quarter" idx="27"/>
          </p:nvPr>
        </p:nvSpPr>
        <p:spPr>
          <a:xfrm>
            <a:off x="7651068" y="4028365"/>
            <a:ext cx="4211637" cy="1438855"/>
          </a:xfrm>
        </p:spPr>
        <p:txBody>
          <a:bodyPr/>
          <a:lstStyle/>
          <a:p>
            <a:r>
              <a:rPr lang="en-US"/>
              <a:t>Sri Revanth Kandepi</a:t>
            </a:r>
          </a:p>
          <a:p>
            <a:r>
              <a:rPr lang="en-US"/>
              <a:t>Data Quality Analyst</a:t>
            </a:r>
          </a:p>
          <a:p>
            <a:r>
              <a:rPr lang="en-US" u="sng"/>
              <a:t>kxsrirevanth@shockers.wichita.edu</a:t>
            </a:r>
          </a:p>
          <a:p>
            <a:pPr marL="212090" indent="-212090" defTabSz="850392">
              <a:spcBef>
                <a:spcPts val="930"/>
              </a:spcBef>
              <a:defRPr/>
            </a:pPr>
            <a:endParaRPr lang="fi-FI" sz="2000" b="0" i="0" u="none" strike="noStrike" kern="1200" cap="none" spc="0" normalizeH="0" baseline="0" noProof="0">
              <a:ln>
                <a:noFill/>
              </a:ln>
              <a:solidFill>
                <a:prstClr val="black"/>
              </a:solidFill>
              <a:effectLst/>
              <a:uLnTx/>
              <a:uFillTx/>
              <a:latin typeface="Calibri" panose="020F0502020204030204"/>
            </a:endParaRPr>
          </a:p>
        </p:txBody>
      </p:sp>
      <p:sp>
        <p:nvSpPr>
          <p:cNvPr id="3" name="Content Placeholder 2">
            <a:extLst>
              <a:ext uri="{FF2B5EF4-FFF2-40B4-BE49-F238E27FC236}">
                <a16:creationId xmlns:a16="http://schemas.microsoft.com/office/drawing/2014/main" id="{B0624D56-9FEF-033C-2B9F-C962D63B7B93}"/>
              </a:ext>
            </a:extLst>
          </p:cNvPr>
          <p:cNvSpPr>
            <a:spLocks noGrp="1"/>
          </p:cNvSpPr>
          <p:nvPr>
            <p:ph idx="1"/>
          </p:nvPr>
        </p:nvSpPr>
        <p:spPr>
          <a:xfrm>
            <a:off x="543697" y="1825624"/>
            <a:ext cx="4872366" cy="2544286"/>
          </a:xfrm>
        </p:spPr>
        <p:txBody>
          <a:bodyPr/>
          <a:lstStyle/>
          <a:p>
            <a:r>
              <a:rPr lang="en-US"/>
              <a:t>Project Overview</a:t>
            </a:r>
          </a:p>
          <a:p>
            <a:r>
              <a:rPr lang="en-US"/>
              <a:t>Data Assessment</a:t>
            </a:r>
          </a:p>
          <a:p>
            <a:r>
              <a:rPr lang="en-US"/>
              <a:t>Methodology</a:t>
            </a:r>
          </a:p>
          <a:p>
            <a:r>
              <a:rPr lang="en-US"/>
              <a:t>Results</a:t>
            </a:r>
          </a:p>
          <a:p>
            <a:r>
              <a:rPr lang="en-US"/>
              <a:t>Conclusion</a:t>
            </a:r>
          </a:p>
        </p:txBody>
      </p:sp>
      <p:pic>
        <p:nvPicPr>
          <p:cNvPr id="9" name="Picture Placeholder 4">
            <a:extLst>
              <a:ext uri="{FF2B5EF4-FFF2-40B4-BE49-F238E27FC236}">
                <a16:creationId xmlns:a16="http://schemas.microsoft.com/office/drawing/2014/main" id="{E236499C-CF72-500D-2C74-C643C5CFEC94}"/>
              </a:ext>
            </a:extLst>
          </p:cNvPr>
          <p:cNvPicPr>
            <a:picLocks noGrp="1" noChangeAspect="1"/>
          </p:cNvPicPr>
          <p:nvPr>
            <p:ph type="pic" sz="quarter" idx="18"/>
          </p:nvPr>
        </p:nvPicPr>
        <p:blipFill>
          <a:blip r:embed="rId3"/>
          <a:srcRect t="595" b="595"/>
          <a:stretch>
            <a:fillRect/>
          </a:stretch>
        </p:blipFill>
        <p:spPr>
          <a:xfrm>
            <a:off x="6340475" y="1473200"/>
            <a:ext cx="1096963" cy="1096963"/>
          </a:xfrm>
          <a:prstGeom prst="rect">
            <a:avLst/>
          </a:prstGeom>
        </p:spPr>
      </p:pic>
      <p:pic>
        <p:nvPicPr>
          <p:cNvPr id="13" name="Picture Placeholder 12">
            <a:extLst>
              <a:ext uri="{FF2B5EF4-FFF2-40B4-BE49-F238E27FC236}">
                <a16:creationId xmlns:a16="http://schemas.microsoft.com/office/drawing/2014/main" id="{FBBBD07A-8EE5-7FFB-A59D-88652A357842}"/>
              </a:ext>
            </a:extLst>
          </p:cNvPr>
          <p:cNvPicPr>
            <a:picLocks noGrp="1" noChangeAspect="1"/>
          </p:cNvPicPr>
          <p:nvPr>
            <p:ph type="pic" sz="quarter" idx="19"/>
          </p:nvPr>
        </p:nvPicPr>
        <p:blipFill>
          <a:blip r:embed="rId4"/>
          <a:srcRect l="617" r="617"/>
          <a:stretch>
            <a:fillRect/>
          </a:stretch>
        </p:blipFill>
        <p:spPr>
          <a:xfrm>
            <a:off x="6340475" y="2720975"/>
            <a:ext cx="1096963" cy="1096963"/>
          </a:xfrm>
          <a:prstGeom prst="rect">
            <a:avLst/>
          </a:prstGeom>
        </p:spPr>
      </p:pic>
      <p:pic>
        <p:nvPicPr>
          <p:cNvPr id="16" name="Picture 2">
            <a:extLst>
              <a:ext uri="{FF2B5EF4-FFF2-40B4-BE49-F238E27FC236}">
                <a16:creationId xmlns:a16="http://schemas.microsoft.com/office/drawing/2014/main" id="{5D87F335-9950-6AB7-4B3C-C942A07D7DD7}"/>
              </a:ext>
            </a:extLst>
          </p:cNvPr>
          <p:cNvPicPr>
            <a:picLocks noGrp="1" noChangeAspect="1" noChangeArrowheads="1"/>
          </p:cNvPicPr>
          <p:nvPr>
            <p:ph type="pic" sz="quarter" idx="20"/>
          </p:nvPr>
        </p:nvPicPr>
        <p:blipFill>
          <a:blip r:embed="rId5" cstate="print">
            <a:extLst>
              <a:ext uri="{28A0092B-C50C-407E-A947-70E740481C1C}">
                <a14:useLocalDpi xmlns:a14="http://schemas.microsoft.com/office/drawing/2010/main" val="0"/>
              </a:ext>
            </a:extLst>
          </a:blip>
          <a:srcRect t="12446" b="12446"/>
          <a:stretch>
            <a:fillRect/>
          </a:stretch>
        </p:blipFill>
        <p:spPr bwMode="auto">
          <a:xfrm>
            <a:off x="6340475" y="3968750"/>
            <a:ext cx="1096963" cy="109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710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8389"/>
            <a:ext cx="8736227" cy="1186249"/>
          </a:xfrm>
        </p:spPr>
        <p:txBody>
          <a:bodyPr/>
          <a:lstStyle/>
          <a:p>
            <a:r>
              <a:rPr lang="en-US"/>
              <a:t>METHODOLOGY</a:t>
            </a:r>
          </a:p>
        </p:txBody>
      </p:sp>
      <p:graphicFrame>
        <p:nvGraphicFramePr>
          <p:cNvPr id="2" name="Content Placeholder 9">
            <a:extLst>
              <a:ext uri="{FF2B5EF4-FFF2-40B4-BE49-F238E27FC236}">
                <a16:creationId xmlns:a16="http://schemas.microsoft.com/office/drawing/2014/main" id="{9900CF90-356A-8A31-6075-6BBC31916196}"/>
              </a:ext>
            </a:extLst>
          </p:cNvPr>
          <p:cNvGraphicFramePr>
            <a:graphicFrameLocks/>
          </p:cNvGraphicFramePr>
          <p:nvPr>
            <p:extLst>
              <p:ext uri="{D42A27DB-BD31-4B8C-83A1-F6EECF244321}">
                <p14:modId xmlns:p14="http://schemas.microsoft.com/office/powerpoint/2010/main" val="1231309662"/>
              </p:ext>
            </p:extLst>
          </p:nvPr>
        </p:nvGraphicFramePr>
        <p:xfrm>
          <a:off x="146859" y="1717559"/>
          <a:ext cx="11576304" cy="4742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35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24F14-17A3-8D0A-F91A-8073B0F22592}"/>
              </a:ext>
            </a:extLst>
          </p:cNvPr>
          <p:cNvSpPr>
            <a:spLocks noGrp="1"/>
          </p:cNvSpPr>
          <p:nvPr>
            <p:ph type="title"/>
          </p:nvPr>
        </p:nvSpPr>
        <p:spPr>
          <a:xfrm>
            <a:off x="542925" y="0"/>
            <a:ext cx="8736227" cy="1186249"/>
          </a:xfrm>
        </p:spPr>
        <p:txBody>
          <a:bodyPr/>
          <a:lstStyle/>
          <a:p>
            <a:r>
              <a:rPr lang="en-US"/>
              <a:t>LOGISTIC REGRESSION</a:t>
            </a:r>
          </a:p>
        </p:txBody>
      </p:sp>
      <p:graphicFrame>
        <p:nvGraphicFramePr>
          <p:cNvPr id="7" name="Content Placeholder 6">
            <a:extLst>
              <a:ext uri="{FF2B5EF4-FFF2-40B4-BE49-F238E27FC236}">
                <a16:creationId xmlns:a16="http://schemas.microsoft.com/office/drawing/2014/main" id="{2C32279D-124C-C869-0A4B-B23A4C6B9880}"/>
              </a:ext>
            </a:extLst>
          </p:cNvPr>
          <p:cNvGraphicFramePr>
            <a:graphicFrameLocks noGrp="1"/>
          </p:cNvGraphicFramePr>
          <p:nvPr>
            <p:ph idx="1"/>
            <p:extLst>
              <p:ext uri="{D42A27DB-BD31-4B8C-83A1-F6EECF244321}">
                <p14:modId xmlns:p14="http://schemas.microsoft.com/office/powerpoint/2010/main" val="3585227660"/>
              </p:ext>
            </p:extLst>
          </p:nvPr>
        </p:nvGraphicFramePr>
        <p:xfrm>
          <a:off x="98961" y="1266701"/>
          <a:ext cx="11794996" cy="5456639"/>
        </p:xfrm>
        <a:graphic>
          <a:graphicData uri="http://schemas.openxmlformats.org/drawingml/2006/table">
            <a:tbl>
              <a:tblPr firstRow="1" bandRow="1">
                <a:tableStyleId>{5C22544A-7EE6-4342-B048-85BDC9FD1C3A}</a:tableStyleId>
              </a:tblPr>
              <a:tblGrid>
                <a:gridCol w="2425682">
                  <a:extLst>
                    <a:ext uri="{9D8B030D-6E8A-4147-A177-3AD203B41FA5}">
                      <a16:colId xmlns:a16="http://schemas.microsoft.com/office/drawing/2014/main" val="588366798"/>
                    </a:ext>
                  </a:extLst>
                </a:gridCol>
                <a:gridCol w="1863143">
                  <a:extLst>
                    <a:ext uri="{9D8B030D-6E8A-4147-A177-3AD203B41FA5}">
                      <a16:colId xmlns:a16="http://schemas.microsoft.com/office/drawing/2014/main" val="2870443408"/>
                    </a:ext>
                  </a:extLst>
                </a:gridCol>
                <a:gridCol w="2302065">
                  <a:extLst>
                    <a:ext uri="{9D8B030D-6E8A-4147-A177-3AD203B41FA5}">
                      <a16:colId xmlns:a16="http://schemas.microsoft.com/office/drawing/2014/main" val="578367532"/>
                    </a:ext>
                  </a:extLst>
                </a:gridCol>
                <a:gridCol w="5204106">
                  <a:extLst>
                    <a:ext uri="{9D8B030D-6E8A-4147-A177-3AD203B41FA5}">
                      <a16:colId xmlns:a16="http://schemas.microsoft.com/office/drawing/2014/main" val="2600796900"/>
                    </a:ext>
                  </a:extLst>
                </a:gridCol>
              </a:tblGrid>
              <a:tr h="457736">
                <a:tc>
                  <a:txBody>
                    <a:bodyPr/>
                    <a:lstStyle/>
                    <a:p>
                      <a:pPr algn="ctr" fontAlgn="b">
                        <a:lnSpc>
                          <a:spcPct val="100000"/>
                        </a:lnSpc>
                      </a:pPr>
                      <a:r>
                        <a:rPr lang="en-US" sz="1800" b="0" i="0" u="none" strike="noStrike">
                          <a:solidFill>
                            <a:srgbClr val="000000"/>
                          </a:solidFill>
                          <a:effectLst/>
                          <a:latin typeface="Calibri"/>
                        </a:rPr>
                        <a:t>  Feature  </a:t>
                      </a: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Class</a:t>
                      </a:r>
                    </a:p>
                  </a:txBody>
                  <a:tcPr marL="4762" marR="4762" marT="4762" marB="0" anchor="ctr"/>
                </a:tc>
                <a:tc>
                  <a:txBody>
                    <a:bodyPr/>
                    <a:lstStyle/>
                    <a:p>
                      <a:pPr lvl="0" algn="ctr">
                        <a:lnSpc>
                          <a:spcPct val="100000"/>
                        </a:lnSpc>
                        <a:buNone/>
                      </a:pPr>
                      <a:r>
                        <a:rPr lang="en-US" sz="1800" b="0" i="0" u="none" strike="noStrike">
                          <a:solidFill>
                            <a:srgbClr val="000000"/>
                          </a:solidFill>
                          <a:effectLst/>
                          <a:latin typeface="Calibri"/>
                        </a:rPr>
                        <a:t>Odds Ratio</a:t>
                      </a:r>
                    </a:p>
                  </a:txBody>
                  <a:tcPr marL="4762" marR="4762" marT="4762" marB="0" anchor="ctr"/>
                </a:tc>
                <a:tc>
                  <a:txBody>
                    <a:bodyPr/>
                    <a:lstStyle/>
                    <a:p>
                      <a:pPr lvl="0" algn="ctr">
                        <a:lnSpc>
                          <a:spcPct val="100000"/>
                        </a:lnSpc>
                        <a:buNone/>
                      </a:pPr>
                      <a:r>
                        <a:rPr lang="en-US" sz="1800" b="0" i="0" u="none" strike="noStrike" noProof="0">
                          <a:solidFill>
                            <a:srgbClr val="000000"/>
                          </a:solidFill>
                          <a:effectLst/>
                        </a:rPr>
                        <a:t>Insights</a:t>
                      </a:r>
                      <a:endParaRPr lang="en-US"/>
                    </a:p>
                  </a:txBody>
                  <a:tcPr marL="4762" marR="4762" marT="4762" marB="0" anchor="ctr"/>
                </a:tc>
                <a:extLst>
                  <a:ext uri="{0D108BD9-81ED-4DB2-BD59-A6C34878D82A}">
                    <a16:rowId xmlns:a16="http://schemas.microsoft.com/office/drawing/2014/main" val="1154942862"/>
                  </a:ext>
                </a:extLst>
              </a:tr>
              <a:tr h="277090">
                <a:tc rowSpan="4">
                  <a:txBody>
                    <a:bodyPr/>
                    <a:lstStyle/>
                    <a:p>
                      <a:pPr lvl="0" algn="ctr" fontAlgn="b">
                        <a:lnSpc>
                          <a:spcPct val="100000"/>
                        </a:lnSpc>
                      </a:pPr>
                      <a:r>
                        <a:rPr lang="en-US" sz="1800" b="0" i="0" u="none" strike="noStrike">
                          <a:solidFill>
                            <a:srgbClr val="000000"/>
                          </a:solidFill>
                          <a:effectLst/>
                          <a:latin typeface="Calibri"/>
                        </a:rPr>
                        <a:t>Credit Score</a:t>
                      </a:r>
                      <a:endParaRPr lang="en-US"/>
                    </a:p>
                  </a:txBody>
                  <a:tcPr marL="4763" marR="4763" marT="4763" marB="0" anchor="ctr">
                    <a:solidFill>
                      <a:srgbClr val="FFEDCB"/>
                    </a:solidFill>
                  </a:tcPr>
                </a:tc>
                <a:tc>
                  <a:txBody>
                    <a:bodyPr/>
                    <a:lstStyle/>
                    <a:p>
                      <a:pPr lvl="0" algn="ctr">
                        <a:lnSpc>
                          <a:spcPct val="100000"/>
                        </a:lnSpc>
                        <a:buNone/>
                      </a:pPr>
                      <a:r>
                        <a:rPr lang="en-US" sz="1800" b="0" i="0" u="none" strike="noStrike">
                          <a:solidFill>
                            <a:srgbClr val="000000"/>
                          </a:solidFill>
                          <a:effectLst/>
                          <a:latin typeface="Calibri"/>
                        </a:rPr>
                        <a:t>500-599</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0.021***</a:t>
                      </a:r>
                    </a:p>
                  </a:txBody>
                  <a:tcPr marL="4761" marR="4761" marT="4761" marB="0" anchor="ctr"/>
                </a:tc>
                <a:tc rowSpan="4">
                  <a:txBody>
                    <a:bodyPr/>
                    <a:lstStyle/>
                    <a:p>
                      <a:pPr lvl="0" algn="l">
                        <a:lnSpc>
                          <a:spcPct val="100000"/>
                        </a:lnSpc>
                        <a:buNone/>
                      </a:pPr>
                      <a:r>
                        <a:rPr lang="en-US" sz="1800" b="0" i="0" u="none" strike="noStrike" noProof="0">
                          <a:solidFill>
                            <a:srgbClr val="000000"/>
                          </a:solidFill>
                          <a:effectLst/>
                        </a:rPr>
                        <a:t>Higher credit scores significantly decrease the odds of loan default, highlighting the pivotal role of good credit in risk mitigation.</a:t>
                      </a:r>
                      <a:endParaRPr lang="en-US"/>
                    </a:p>
                  </a:txBody>
                  <a:tcPr marL="4762" marR="4762" marT="4762" marB="0" anchor="ctr"/>
                </a:tc>
                <a:extLst>
                  <a:ext uri="{0D108BD9-81ED-4DB2-BD59-A6C34878D82A}">
                    <a16:rowId xmlns:a16="http://schemas.microsoft.com/office/drawing/2014/main" val="3175380448"/>
                  </a:ext>
                </a:extLst>
              </a:tr>
              <a:tr h="365760">
                <a:tc vMerge="1">
                  <a:txBody>
                    <a:bodyPr/>
                    <a:lstStyle/>
                    <a:p>
                      <a:endParaRPr lang="en-US" sz="1800" b="0" i="0" u="none" strike="noStrike" err="1">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600-699</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0.016***</a:t>
                      </a:r>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2034619271"/>
                  </a:ext>
                </a:extLst>
              </a:tr>
              <a:tr h="343302">
                <a:tc vMerge="1">
                  <a:txBody>
                    <a:bodyPr/>
                    <a:lstStyle/>
                    <a:p>
                      <a:endParaRPr lang="en-US" sz="1800" b="0" i="0" u="none" strike="noStrike" err="1">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700-799</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0.001***</a:t>
                      </a:r>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1002320640"/>
                  </a:ext>
                </a:extLst>
              </a:tr>
              <a:tr h="343302">
                <a:tc vMerge="1">
                  <a:txBody>
                    <a:bodyPr/>
                    <a:lstStyle/>
                    <a:p>
                      <a:endParaRPr lang="en-US" sz="1800" b="0" i="0" u="none" strike="noStrike" err="1">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800-900</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0.000***</a:t>
                      </a:r>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1082283554"/>
                  </a:ext>
                </a:extLst>
              </a:tr>
              <a:tr h="316675">
                <a:tc rowSpan="4">
                  <a:txBody>
                    <a:bodyPr/>
                    <a:lstStyle/>
                    <a:p>
                      <a:pPr lvl="0" algn="ctr" fontAlgn="b">
                        <a:lnSpc>
                          <a:spcPct val="100000"/>
                        </a:lnSpc>
                      </a:pPr>
                      <a:r>
                        <a:rPr lang="en-US" sz="1800" b="0" i="0" u="none" strike="noStrike">
                          <a:solidFill>
                            <a:srgbClr val="000000"/>
                          </a:solidFill>
                          <a:effectLst/>
                          <a:latin typeface="Calibri"/>
                        </a:rPr>
                        <a:t>Loan Amount</a:t>
                      </a:r>
                      <a:endParaRPr lang="en-US"/>
                    </a:p>
                  </a:txBody>
                  <a:tcPr marL="4763" marR="4763" marT="4763" marB="0" anchor="ctr">
                    <a:solidFill>
                      <a:srgbClr val="FFF6E7"/>
                    </a:solidFill>
                  </a:tcPr>
                </a:tc>
                <a:tc>
                  <a:txBody>
                    <a:bodyPr/>
                    <a:lstStyle/>
                    <a:p>
                      <a:pPr lvl="0" algn="ctr">
                        <a:lnSpc>
                          <a:spcPct val="100000"/>
                        </a:lnSpc>
                        <a:buNone/>
                      </a:pPr>
                      <a:r>
                        <a:rPr lang="en-US" sz="1800" b="0" i="0" u="none" strike="noStrike">
                          <a:solidFill>
                            <a:srgbClr val="000000"/>
                          </a:solidFill>
                          <a:effectLst/>
                          <a:latin typeface="Calibri"/>
                        </a:rPr>
                        <a:t>10k-20k</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1.474***</a:t>
                      </a:r>
                    </a:p>
                  </a:txBody>
                  <a:tcPr marL="4761" marR="4761" marT="4761" marB="0" anchor="ctr"/>
                </a:tc>
                <a:tc rowSpan="4">
                  <a:txBody>
                    <a:bodyPr/>
                    <a:lstStyle/>
                    <a:p>
                      <a:pPr lvl="0" algn="l">
                        <a:lnSpc>
                          <a:spcPct val="100000"/>
                        </a:lnSpc>
                        <a:buNone/>
                      </a:pPr>
                      <a:r>
                        <a:rPr lang="en-US" sz="1800" b="0" i="0" u="none" strike="noStrike" noProof="0">
                          <a:solidFill>
                            <a:srgbClr val="000000"/>
                          </a:solidFill>
                          <a:effectLst/>
                        </a:rPr>
                        <a:t>Higher loan amounts are associated with increased odds of default, emphasizing the importance of managing risk in larger loan transactions.</a:t>
                      </a:r>
                      <a:endParaRPr lang="en-US"/>
                    </a:p>
                  </a:txBody>
                  <a:tcPr marL="4762" marR="4762" marT="4762" marB="0" anchor="ctr">
                    <a:solidFill>
                      <a:srgbClr val="FFF6E7"/>
                    </a:solidFill>
                  </a:tcPr>
                </a:tc>
                <a:extLst>
                  <a:ext uri="{0D108BD9-81ED-4DB2-BD59-A6C34878D82A}">
                    <a16:rowId xmlns:a16="http://schemas.microsoft.com/office/drawing/2014/main" val="1967618902"/>
                  </a:ext>
                </a:extLst>
              </a:tr>
              <a:tr h="343302">
                <a:tc vMerge="1">
                  <a:txBody>
                    <a:bodyPr/>
                    <a:lstStyle/>
                    <a:p>
                      <a:endParaRPr lang="en-US" sz="1800" b="0" i="0" u="none" strike="noStrike">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20k-30k</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1.964***</a:t>
                      </a:r>
                    </a:p>
                  </a:txBody>
                  <a:tcPr marL="4761" marR="4761" marT="4761" marB="0" anchor="ctr">
                    <a:solidFill>
                      <a:srgbClr val="FFF6E7"/>
                    </a:solidFill>
                  </a:tcPr>
                </a:tc>
                <a:tc vMerge="1">
                  <a:txBody>
                    <a:bodyPr/>
                    <a:lstStyle/>
                    <a:p>
                      <a:endParaRPr lang="en-US"/>
                    </a:p>
                  </a:txBody>
                  <a:tcPr marL="4762" marR="4762" marT="4762" marB="0" anchor="ctr"/>
                </a:tc>
                <a:extLst>
                  <a:ext uri="{0D108BD9-81ED-4DB2-BD59-A6C34878D82A}">
                    <a16:rowId xmlns:a16="http://schemas.microsoft.com/office/drawing/2014/main" val="2085731638"/>
                  </a:ext>
                </a:extLst>
              </a:tr>
              <a:tr h="343302">
                <a:tc vMerge="1">
                  <a:txBody>
                    <a:bodyPr/>
                    <a:lstStyle/>
                    <a:p>
                      <a:endParaRPr lang="en-US" sz="1800" b="0" i="0" u="none" strike="noStrike">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30-40k</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2.607***</a:t>
                      </a:r>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168923230"/>
                  </a:ext>
                </a:extLst>
              </a:tr>
              <a:tr h="343302">
                <a:tc vMerge="1">
                  <a:txBody>
                    <a:bodyPr/>
                    <a:lstStyle/>
                    <a:p>
                      <a:endParaRPr lang="en-US" sz="1800" b="0" i="0" u="none" strike="noStrike">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40k+</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3.282***</a:t>
                      </a:r>
                      <a:endParaRPr lang="en-US"/>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3350085745"/>
                  </a:ext>
                </a:extLst>
              </a:tr>
              <a:tr h="228869">
                <a:tc rowSpan="3">
                  <a:txBody>
                    <a:bodyPr/>
                    <a:lstStyle/>
                    <a:p>
                      <a:pPr lvl="0" algn="ctr">
                        <a:lnSpc>
                          <a:spcPct val="100000"/>
                        </a:lnSpc>
                        <a:buNone/>
                      </a:pPr>
                      <a:r>
                        <a:rPr lang="en-US" sz="1800" b="0" i="0" u="none" strike="noStrike" noProof="0">
                          <a:solidFill>
                            <a:srgbClr val="000000"/>
                          </a:solidFill>
                          <a:effectLst/>
                          <a:latin typeface="Calibri"/>
                        </a:rPr>
                        <a:t>Debt to Income Ratio</a:t>
                      </a:r>
                      <a:endParaRPr lang="en-US"/>
                    </a:p>
                  </a:txBody>
                  <a:tcPr marL="4762" marR="4762" marT="4762" marB="0" anchor="ctr">
                    <a:solidFill>
                      <a:srgbClr val="FFEDCB"/>
                    </a:solidFill>
                  </a:tcPr>
                </a:tc>
                <a:tc>
                  <a:txBody>
                    <a:bodyPr/>
                    <a:lstStyle/>
                    <a:p>
                      <a:pPr lvl="0" algn="ctr">
                        <a:lnSpc>
                          <a:spcPct val="100000"/>
                        </a:lnSpc>
                        <a:buNone/>
                      </a:pPr>
                      <a:r>
                        <a:rPr lang="en-US" sz="1800" b="0" i="0" u="none" strike="noStrike" noProof="0">
                          <a:solidFill>
                            <a:srgbClr val="000000"/>
                          </a:solidFill>
                          <a:effectLst/>
                          <a:latin typeface="Calibri"/>
                        </a:rPr>
                        <a:t>10-20</a:t>
                      </a:r>
                    </a:p>
                  </a:txBody>
                  <a:tcPr marL="4761" marR="4761" marT="4761" marB="0" anchor="ctr"/>
                </a:tc>
                <a:tc>
                  <a:txBody>
                    <a:bodyPr/>
                    <a:lstStyle/>
                    <a:p>
                      <a:pPr lvl="0" algn="ctr">
                        <a:lnSpc>
                          <a:spcPct val="100000"/>
                        </a:lnSpc>
                        <a:buNone/>
                      </a:pPr>
                      <a:r>
                        <a:rPr lang="en-US" sz="1800" b="0" i="0" u="none" strike="noStrike" noProof="0">
                          <a:solidFill>
                            <a:srgbClr val="000000"/>
                          </a:solidFill>
                          <a:effectLst/>
                          <a:latin typeface="Calibri"/>
                        </a:rPr>
                        <a:t>0.025***</a:t>
                      </a:r>
                    </a:p>
                  </a:txBody>
                  <a:tcPr marL="4761" marR="4761" marT="4761" marB="0" anchor="ctr"/>
                </a:tc>
                <a:tc rowSpan="3">
                  <a:txBody>
                    <a:bodyPr/>
                    <a:lstStyle/>
                    <a:p>
                      <a:pPr lvl="0" algn="l">
                        <a:lnSpc>
                          <a:spcPct val="100000"/>
                        </a:lnSpc>
                        <a:buNone/>
                      </a:pPr>
                      <a:r>
                        <a:rPr lang="en-US" sz="1800" b="0" i="0" u="none" strike="noStrike" noProof="0">
                          <a:solidFill>
                            <a:srgbClr val="000000"/>
                          </a:solidFill>
                          <a:effectLst/>
                          <a:latin typeface="Calibri"/>
                        </a:rPr>
                        <a:t>A lower debt-to-income ratio significantly reduces the odds of loan default.</a:t>
                      </a:r>
                      <a:endParaRPr lang="en-US"/>
                    </a:p>
                  </a:txBody>
                  <a:tcPr marL="4761" marR="4761" marT="4761" marB="0" anchor="ctr"/>
                </a:tc>
                <a:extLst>
                  <a:ext uri="{0D108BD9-81ED-4DB2-BD59-A6C34878D82A}">
                    <a16:rowId xmlns:a16="http://schemas.microsoft.com/office/drawing/2014/main" val="1549239442"/>
                  </a:ext>
                </a:extLst>
              </a:tr>
              <a:tr h="228869">
                <a:tc vMerge="1">
                  <a:txBody>
                    <a:bodyPr/>
                    <a:lstStyle/>
                    <a:p>
                      <a:endParaRPr lang="en-US" sz="1800" b="0" i="0" u="none" strike="noStrike" noProof="0">
                        <a:solidFill>
                          <a:srgbClr val="000000"/>
                        </a:solidFill>
                        <a:effectLst/>
                        <a:latin typeface="Calibri"/>
                      </a:endParaRPr>
                    </a:p>
                  </a:txBody>
                  <a:tcPr marL="4761" marR="4761" marT="4761" marB="0" anchor="ctr"/>
                </a:tc>
                <a:tc>
                  <a:txBody>
                    <a:bodyPr/>
                    <a:lstStyle/>
                    <a:p>
                      <a:pPr lvl="0" algn="ctr">
                        <a:lnSpc>
                          <a:spcPct val="100000"/>
                        </a:lnSpc>
                        <a:spcBef>
                          <a:spcPts val="0"/>
                        </a:spcBef>
                        <a:spcAft>
                          <a:spcPts val="0"/>
                        </a:spcAft>
                        <a:buNone/>
                      </a:pPr>
                      <a:r>
                        <a:rPr lang="en-US" sz="1800" b="0" i="0" u="none" strike="noStrike" noProof="0">
                          <a:solidFill>
                            <a:srgbClr val="000000"/>
                          </a:solidFill>
                          <a:effectLst/>
                          <a:latin typeface="Calibri"/>
                        </a:rPr>
                        <a:t>20-30</a:t>
                      </a:r>
                    </a:p>
                  </a:txBody>
                  <a:tcPr marL="4761" marR="4761" marT="4761" marB="0" anchor="ctr"/>
                </a:tc>
                <a:tc>
                  <a:txBody>
                    <a:bodyPr/>
                    <a:lstStyle/>
                    <a:p>
                      <a:pPr lvl="0" algn="ctr">
                        <a:lnSpc>
                          <a:spcPct val="100000"/>
                        </a:lnSpc>
                        <a:buNone/>
                      </a:pPr>
                      <a:r>
                        <a:rPr lang="en-US" sz="1800" b="0" i="0" u="none" strike="noStrike" noProof="0">
                          <a:solidFill>
                            <a:srgbClr val="000000"/>
                          </a:solidFill>
                          <a:effectLst/>
                          <a:latin typeface="Calibri"/>
                        </a:rPr>
                        <a:t>0.037***</a:t>
                      </a:r>
                      <a:endParaRPr lang="en-US"/>
                    </a:p>
                  </a:txBody>
                  <a:tcPr marL="4761" marR="4761" marT="4761" marB="0" anchor="ctr"/>
                </a:tc>
                <a:tc vMerge="1">
                  <a:txBody>
                    <a:bodyPr/>
                    <a:lstStyle/>
                    <a:p>
                      <a:endParaRPr lang="en-US"/>
                    </a:p>
                  </a:txBody>
                  <a:tcPr marL="4761" marR="4761" marT="4761" marB="0" anchor="ctr"/>
                </a:tc>
                <a:extLst>
                  <a:ext uri="{0D108BD9-81ED-4DB2-BD59-A6C34878D82A}">
                    <a16:rowId xmlns:a16="http://schemas.microsoft.com/office/drawing/2014/main" val="2775648115"/>
                  </a:ext>
                </a:extLst>
              </a:tr>
              <a:tr h="228869">
                <a:tc vMerge="1">
                  <a:txBody>
                    <a:bodyPr/>
                    <a:lstStyle/>
                    <a:p>
                      <a:endParaRPr lang="en-US"/>
                    </a:p>
                  </a:txBody>
                  <a:tcPr marL="4761" marR="4761" marT="4761" marB="0" anchor="ctr"/>
                </a:tc>
                <a:tc>
                  <a:txBody>
                    <a:bodyPr/>
                    <a:lstStyle/>
                    <a:p>
                      <a:pPr lvl="0" algn="ctr">
                        <a:lnSpc>
                          <a:spcPct val="100000"/>
                        </a:lnSpc>
                        <a:buNone/>
                      </a:pPr>
                      <a:r>
                        <a:rPr lang="en-US" sz="1800" b="0" i="0" u="none" strike="noStrike" noProof="0">
                          <a:solidFill>
                            <a:srgbClr val="000000"/>
                          </a:solidFill>
                          <a:effectLst/>
                          <a:latin typeface="Calibri"/>
                        </a:rPr>
                        <a:t>30+</a:t>
                      </a:r>
                    </a:p>
                  </a:txBody>
                  <a:tcPr marL="4761" marR="4761" marT="4761" marB="0" anchor="ctr"/>
                </a:tc>
                <a:tc>
                  <a:txBody>
                    <a:bodyPr/>
                    <a:lstStyle/>
                    <a:p>
                      <a:pPr lvl="0" algn="ctr">
                        <a:lnSpc>
                          <a:spcPct val="100000"/>
                        </a:lnSpc>
                        <a:buNone/>
                      </a:pPr>
                      <a:r>
                        <a:rPr lang="en-US" sz="1800" b="0" i="0" u="none" strike="noStrike" noProof="0">
                          <a:solidFill>
                            <a:srgbClr val="000000"/>
                          </a:solidFill>
                          <a:effectLst/>
                          <a:latin typeface="Calibri"/>
                        </a:rPr>
                        <a:t>0.072***</a:t>
                      </a:r>
                    </a:p>
                  </a:txBody>
                  <a:tcPr marL="4761" marR="4761" marT="4761" marB="0" anchor="ctr"/>
                </a:tc>
                <a:tc vMerge="1">
                  <a:txBody>
                    <a:bodyPr/>
                    <a:lstStyle/>
                    <a:p>
                      <a:endParaRPr lang="en-US"/>
                    </a:p>
                  </a:txBody>
                  <a:tcPr marL="4761" marR="4761" marT="4761" marB="0" anchor="ctr"/>
                </a:tc>
                <a:extLst>
                  <a:ext uri="{0D108BD9-81ED-4DB2-BD59-A6C34878D82A}">
                    <a16:rowId xmlns:a16="http://schemas.microsoft.com/office/drawing/2014/main" val="3419790118"/>
                  </a:ext>
                </a:extLst>
              </a:tr>
              <a:tr h="504701">
                <a:tc rowSpan="2">
                  <a:txBody>
                    <a:bodyPr/>
                    <a:lstStyle/>
                    <a:p>
                      <a:pPr lvl="0" algn="ctr" fontAlgn="b">
                        <a:lnSpc>
                          <a:spcPct val="100000"/>
                        </a:lnSpc>
                      </a:pPr>
                      <a:r>
                        <a:rPr lang="en-US" sz="1800" b="0" i="0" u="none" strike="noStrike">
                          <a:solidFill>
                            <a:srgbClr val="000000"/>
                          </a:solidFill>
                          <a:effectLst/>
                          <a:latin typeface="Calibri"/>
                        </a:rPr>
                        <a:t>Interest Rate</a:t>
                      </a:r>
                      <a:endParaRPr lang="en-US"/>
                    </a:p>
                  </a:txBody>
                  <a:tcPr marL="4763" marR="4763" marT="4763" marB="0" anchor="ctr">
                    <a:solidFill>
                      <a:srgbClr val="FFF6E7"/>
                    </a:solidFill>
                  </a:tcPr>
                </a:tc>
                <a:tc>
                  <a:txBody>
                    <a:bodyPr/>
                    <a:lstStyle/>
                    <a:p>
                      <a:pPr lvl="0" algn="ctr">
                        <a:lnSpc>
                          <a:spcPct val="100000"/>
                        </a:lnSpc>
                        <a:buNone/>
                      </a:pPr>
                      <a:r>
                        <a:rPr lang="en-US" sz="1800" b="0" i="0" u="none" strike="noStrike">
                          <a:solidFill>
                            <a:srgbClr val="000000"/>
                          </a:solidFill>
                          <a:effectLst/>
                          <a:latin typeface="Calibri"/>
                        </a:rPr>
                        <a:t>Moderate</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0.302***</a:t>
                      </a:r>
                      <a:endParaRPr lang="en-US"/>
                    </a:p>
                  </a:txBody>
                  <a:tcPr marL="4761" marR="4761" marT="4761" marB="0" anchor="ctr"/>
                </a:tc>
                <a:tc rowSpan="2">
                  <a:txBody>
                    <a:bodyPr/>
                    <a:lstStyle/>
                    <a:p>
                      <a:pPr lvl="0" algn="l">
                        <a:lnSpc>
                          <a:spcPct val="100000"/>
                        </a:lnSpc>
                        <a:buNone/>
                      </a:pPr>
                      <a:r>
                        <a:rPr lang="en-US" sz="1800" b="0" i="0" u="none" strike="noStrike" noProof="0">
                          <a:solidFill>
                            <a:srgbClr val="000000"/>
                          </a:solidFill>
                          <a:effectLst/>
                        </a:rPr>
                        <a:t>Higher interest rates are linked to higher odds of default, suggesting that low interest serves as a protective factor against loan default.</a:t>
                      </a:r>
                      <a:endParaRPr lang="en-US"/>
                    </a:p>
                  </a:txBody>
                  <a:tcPr marL="4762" marR="4762" marT="4762" marB="0" anchor="ctr"/>
                </a:tc>
                <a:extLst>
                  <a:ext uri="{0D108BD9-81ED-4DB2-BD59-A6C34878D82A}">
                    <a16:rowId xmlns:a16="http://schemas.microsoft.com/office/drawing/2014/main" val="3263291774"/>
                  </a:ext>
                </a:extLst>
              </a:tr>
              <a:tr h="425532">
                <a:tc vMerge="1">
                  <a:txBody>
                    <a:bodyPr/>
                    <a:lstStyle/>
                    <a:p>
                      <a:endParaRPr lang="en-US" sz="1800" b="0" i="0" u="none" strike="noStrike">
                        <a:solidFill>
                          <a:srgbClr val="000000"/>
                        </a:solidFill>
                        <a:effectLst/>
                        <a:latin typeface="Calibri"/>
                      </a:endParaRPr>
                    </a:p>
                  </a:txBody>
                  <a:tcPr marL="4763" marR="4763" marT="4763" marB="0" anchor="ctr"/>
                </a:tc>
                <a:tc>
                  <a:txBody>
                    <a:bodyPr/>
                    <a:lstStyle/>
                    <a:p>
                      <a:pPr lvl="0" algn="ctr">
                        <a:lnSpc>
                          <a:spcPct val="100000"/>
                        </a:lnSpc>
                        <a:buNone/>
                      </a:pPr>
                      <a:r>
                        <a:rPr lang="en-US" sz="1800" b="0" i="0" u="none" strike="noStrike">
                          <a:solidFill>
                            <a:srgbClr val="000000"/>
                          </a:solidFill>
                          <a:effectLst/>
                          <a:latin typeface="Calibri"/>
                        </a:rPr>
                        <a:t>High</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0.770***</a:t>
                      </a:r>
                    </a:p>
                  </a:txBody>
                  <a:tcPr marL="4761" marR="4761" marT="4761" marB="0" anchor="ctr"/>
                </a:tc>
                <a:tc vMerge="1">
                  <a:txBody>
                    <a:bodyPr/>
                    <a:lstStyle/>
                    <a:p>
                      <a:endParaRPr lang="en-US"/>
                    </a:p>
                  </a:txBody>
                  <a:tcPr marL="4762" marR="4762" marT="4762" marB="0" anchor="ctr"/>
                </a:tc>
                <a:extLst>
                  <a:ext uri="{0D108BD9-81ED-4DB2-BD59-A6C34878D82A}">
                    <a16:rowId xmlns:a16="http://schemas.microsoft.com/office/drawing/2014/main" val="387837664"/>
                  </a:ext>
                </a:extLst>
              </a:tr>
              <a:tr h="395844">
                <a:tc>
                  <a:txBody>
                    <a:bodyPr/>
                    <a:lstStyle/>
                    <a:p>
                      <a:pPr lvl="0" algn="ctr">
                        <a:lnSpc>
                          <a:spcPct val="100000"/>
                        </a:lnSpc>
                        <a:buNone/>
                      </a:pPr>
                      <a:r>
                        <a:rPr lang="en-US" sz="1800" b="0" i="0" u="none" strike="noStrike" noProof="0">
                          <a:solidFill>
                            <a:srgbClr val="000000"/>
                          </a:solidFill>
                          <a:effectLst/>
                          <a:latin typeface="Calibri"/>
                        </a:rPr>
                        <a:t>Loan Type</a:t>
                      </a:r>
                    </a:p>
                  </a:txBody>
                  <a:tcPr marL="4762" marR="4762" marT="4762" marB="0" anchor="ctr">
                    <a:solidFill>
                      <a:srgbClr val="FFEDCB"/>
                    </a:solidFill>
                  </a:tcPr>
                </a:tc>
                <a:tc>
                  <a:txBody>
                    <a:bodyPr/>
                    <a:lstStyle/>
                    <a:p>
                      <a:pPr lvl="0" algn="ctr">
                        <a:lnSpc>
                          <a:spcPct val="100000"/>
                        </a:lnSpc>
                        <a:buNone/>
                      </a:pPr>
                      <a:r>
                        <a:rPr lang="en-US" sz="1800" b="0" i="0" u="none" strike="noStrike" noProof="0">
                          <a:solidFill>
                            <a:srgbClr val="000000"/>
                          </a:solidFill>
                          <a:effectLst/>
                          <a:latin typeface="Calibri"/>
                        </a:rPr>
                        <a:t>Indirect</a:t>
                      </a:r>
                    </a:p>
                  </a:txBody>
                  <a:tcPr marL="4761" marR="4761" marT="4761" marB="0" anchor="ctr"/>
                </a:tc>
                <a:tc>
                  <a:txBody>
                    <a:bodyPr/>
                    <a:lstStyle/>
                    <a:p>
                      <a:pPr lvl="0" algn="ctr">
                        <a:lnSpc>
                          <a:spcPct val="100000"/>
                        </a:lnSpc>
                        <a:buNone/>
                      </a:pPr>
                      <a:r>
                        <a:rPr lang="en-US" sz="1800" b="0" i="0" u="none" strike="noStrike">
                          <a:solidFill>
                            <a:srgbClr val="000000"/>
                          </a:solidFill>
                          <a:effectLst/>
                          <a:latin typeface="Calibri"/>
                        </a:rPr>
                        <a:t>1.286***</a:t>
                      </a:r>
                    </a:p>
                  </a:txBody>
                  <a:tcPr marL="4761" marR="4761" marT="4761" marB="0" anchor="ctr"/>
                </a:tc>
                <a:tc>
                  <a:txBody>
                    <a:bodyPr/>
                    <a:lstStyle/>
                    <a:p>
                      <a:pPr lvl="0" algn="l">
                        <a:lnSpc>
                          <a:spcPct val="100000"/>
                        </a:lnSpc>
                        <a:buNone/>
                      </a:pPr>
                      <a:r>
                        <a:rPr lang="en-US" sz="1800" b="0" i="0" u="none" strike="noStrike" noProof="0">
                          <a:solidFill>
                            <a:srgbClr val="000000"/>
                          </a:solidFill>
                          <a:effectLst/>
                        </a:rPr>
                        <a:t>Indicates an increased likelihood of default compared to other loan types.</a:t>
                      </a:r>
                      <a:endParaRPr lang="en-US"/>
                    </a:p>
                  </a:txBody>
                  <a:tcPr marL="4761" marR="4761" marT="4761" marB="0" anchor="ctr">
                    <a:solidFill>
                      <a:srgbClr val="FFEDCB"/>
                    </a:solidFill>
                  </a:tcPr>
                </a:tc>
                <a:extLst>
                  <a:ext uri="{0D108BD9-81ED-4DB2-BD59-A6C34878D82A}">
                    <a16:rowId xmlns:a16="http://schemas.microsoft.com/office/drawing/2014/main" val="1732364533"/>
                  </a:ext>
                </a:extLst>
              </a:tr>
            </a:tbl>
          </a:graphicData>
        </a:graphic>
      </p:graphicFrame>
    </p:spTree>
    <p:extLst>
      <p:ext uri="{BB962C8B-B14F-4D97-AF65-F5344CB8AC3E}">
        <p14:creationId xmlns:p14="http://schemas.microsoft.com/office/powerpoint/2010/main" val="289141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C0F4-8099-4C3E-C1C5-D14E839B2473}"/>
              </a:ext>
            </a:extLst>
          </p:cNvPr>
          <p:cNvSpPr>
            <a:spLocks noGrp="1"/>
          </p:cNvSpPr>
          <p:nvPr>
            <p:ph type="title"/>
          </p:nvPr>
        </p:nvSpPr>
        <p:spPr/>
        <p:txBody>
          <a:bodyPr/>
          <a:lstStyle/>
          <a:p>
            <a:r>
              <a:rPr lang="en-US"/>
              <a:t>LOGISTIC REGRESSION</a:t>
            </a:r>
          </a:p>
        </p:txBody>
      </p:sp>
      <p:sp>
        <p:nvSpPr>
          <p:cNvPr id="3" name="Content Placeholder 2">
            <a:extLst>
              <a:ext uri="{FF2B5EF4-FFF2-40B4-BE49-F238E27FC236}">
                <a16:creationId xmlns:a16="http://schemas.microsoft.com/office/drawing/2014/main" id="{298E14DE-FAAD-E1B9-7898-44E01A509E2A}"/>
              </a:ext>
            </a:extLst>
          </p:cNvPr>
          <p:cNvSpPr>
            <a:spLocks noGrp="1"/>
          </p:cNvSpPr>
          <p:nvPr>
            <p:ph idx="1"/>
          </p:nvPr>
        </p:nvSpPr>
        <p:spPr>
          <a:xfrm>
            <a:off x="100399" y="1231895"/>
            <a:ext cx="8271641" cy="5723618"/>
          </a:xfrm>
        </p:spPr>
        <p:txBody>
          <a:bodyPr vert="horz" wrap="square" lIns="91440" tIns="45720" rIns="91440" bIns="45720" rtlCol="0" anchor="t">
            <a:spAutoFit/>
          </a:bodyPr>
          <a:lstStyle/>
          <a:p>
            <a:r>
              <a:rPr lang="en-US" sz="2100" b="1"/>
              <a:t>Accurate Non-Default Predictions: </a:t>
            </a:r>
            <a:endParaRPr lang="en-US" sz="2100" b="1">
              <a:ea typeface="Calibri"/>
              <a:cs typeface="Calibri"/>
            </a:endParaRPr>
          </a:p>
          <a:p>
            <a:pPr marL="0" indent="0">
              <a:buNone/>
            </a:pPr>
            <a:r>
              <a:rPr lang="en-US" sz="2100"/>
              <a:t>The model correctly predicted "Not Charged Off" in 91.86% of cases.</a:t>
            </a:r>
            <a:endParaRPr lang="en-US" sz="2100">
              <a:ea typeface="Calibri"/>
              <a:cs typeface="Calibri"/>
            </a:endParaRPr>
          </a:p>
          <a:p>
            <a:r>
              <a:rPr lang="en-US" sz="2100" b="1"/>
              <a:t>Effective Default Detection:</a:t>
            </a:r>
            <a:endParaRPr lang="en-US" sz="2100" b="1">
              <a:ea typeface="Calibri"/>
              <a:cs typeface="Calibri"/>
            </a:endParaRPr>
          </a:p>
          <a:p>
            <a:pPr marL="0" indent="0">
              <a:buNone/>
            </a:pPr>
            <a:r>
              <a:rPr lang="en-US" sz="2100" b="1"/>
              <a:t> </a:t>
            </a:r>
            <a:r>
              <a:rPr lang="en-US" sz="2100"/>
              <a:t>It successfully identified "Charged Off" cases with an 81.76% accuracy rate.</a:t>
            </a:r>
            <a:endParaRPr lang="en-US" sz="2100">
              <a:ea typeface="Calibri"/>
              <a:cs typeface="Calibri"/>
            </a:endParaRPr>
          </a:p>
          <a:p>
            <a:r>
              <a:rPr lang="en-US" sz="2100" b="1"/>
              <a:t>Precision Enhancement Opportunity:</a:t>
            </a:r>
            <a:endParaRPr lang="en-US" sz="2100" b="1">
              <a:ea typeface="Calibri"/>
              <a:cs typeface="Calibri"/>
            </a:endParaRPr>
          </a:p>
          <a:p>
            <a:pPr marL="0" indent="0">
              <a:buNone/>
            </a:pPr>
            <a:r>
              <a:rPr lang="en-US" sz="2100" b="1"/>
              <a:t> </a:t>
            </a:r>
            <a:r>
              <a:rPr lang="en-US" sz="2100"/>
              <a:t>There's room for improving precision, as 8.14% of predictions were false positives.</a:t>
            </a:r>
            <a:endParaRPr lang="en-US" sz="2100">
              <a:ea typeface="Calibri"/>
              <a:cs typeface="Calibri"/>
            </a:endParaRPr>
          </a:p>
          <a:p>
            <a:r>
              <a:rPr lang="en-US" sz="2100" b="1"/>
              <a:t>Reducing False Negatives</a:t>
            </a:r>
            <a:r>
              <a:rPr lang="en-US" sz="2100"/>
              <a:t>:</a:t>
            </a:r>
            <a:endParaRPr lang="en-US" sz="2100">
              <a:ea typeface="Calibri"/>
              <a:cs typeface="Calibri"/>
            </a:endParaRPr>
          </a:p>
          <a:p>
            <a:pPr marL="0" indent="0">
              <a:buNone/>
            </a:pPr>
            <a:r>
              <a:rPr lang="en-US" sz="2100"/>
              <a:t> 18.24% were misclassified as "Not Charged Off," suggesting further optimization potential.</a:t>
            </a:r>
            <a:endParaRPr lang="en-US" sz="2100">
              <a:ea typeface="Calibri"/>
              <a:cs typeface="Calibri"/>
            </a:endParaRPr>
          </a:p>
          <a:p>
            <a:r>
              <a:rPr lang="en-US" sz="2100" b="1">
                <a:solidFill>
                  <a:srgbClr val="000000"/>
                </a:solidFill>
                <a:ea typeface="+mn-lt"/>
                <a:cs typeface="+mn-lt"/>
              </a:rPr>
              <a:t>Area Under the ROC Curve (AUC</a:t>
            </a:r>
            <a:r>
              <a:rPr lang="en-US" sz="2100" b="1">
                <a:cs typeface="Calibri"/>
              </a:rPr>
              <a:t>): </a:t>
            </a:r>
            <a:endParaRPr lang="en-US" sz="2100" b="1">
              <a:ea typeface="Calibri"/>
              <a:cs typeface="Calibri"/>
            </a:endParaRPr>
          </a:p>
          <a:p>
            <a:pPr marL="0" indent="0">
              <a:buNone/>
            </a:pPr>
            <a:r>
              <a:rPr lang="en-US" sz="2100">
                <a:solidFill>
                  <a:srgbClr val="000000"/>
                </a:solidFill>
                <a:ea typeface="+mn-lt"/>
                <a:cs typeface="+mn-lt"/>
              </a:rPr>
              <a:t>An AUC score of 0.94 indicates the model's strong ability to accurately distinguish between 'Charged Off' and 'Not Charged Off' cases.</a:t>
            </a:r>
          </a:p>
          <a:p>
            <a:pPr marL="0" indent="0">
              <a:buNone/>
            </a:pPr>
            <a:endParaRPr lang="en-US" sz="2000">
              <a:ea typeface="Calibri"/>
              <a:cs typeface="Calibri"/>
            </a:endParaRPr>
          </a:p>
        </p:txBody>
      </p:sp>
      <p:pic>
        <p:nvPicPr>
          <p:cNvPr id="8" name="Picture 7" descr="A green squares with white text&#10;&#10;Description automatically generated">
            <a:extLst>
              <a:ext uri="{FF2B5EF4-FFF2-40B4-BE49-F238E27FC236}">
                <a16:creationId xmlns:a16="http://schemas.microsoft.com/office/drawing/2014/main" id="{7FEE4770-3AAC-DF75-8691-2A1CCFA1E047}"/>
              </a:ext>
            </a:extLst>
          </p:cNvPr>
          <p:cNvPicPr>
            <a:picLocks noChangeAspect="1"/>
          </p:cNvPicPr>
          <p:nvPr/>
        </p:nvPicPr>
        <p:blipFill>
          <a:blip r:embed="rId3"/>
          <a:stretch>
            <a:fillRect/>
          </a:stretch>
        </p:blipFill>
        <p:spPr>
          <a:xfrm>
            <a:off x="8494815" y="1235315"/>
            <a:ext cx="3247900" cy="2734724"/>
          </a:xfrm>
          <a:prstGeom prst="rect">
            <a:avLst/>
          </a:prstGeom>
        </p:spPr>
      </p:pic>
      <p:pic>
        <p:nvPicPr>
          <p:cNvPr id="9" name="Picture 8" descr="A graph of a positive rate&#10;&#10;Description automatically generated">
            <a:extLst>
              <a:ext uri="{FF2B5EF4-FFF2-40B4-BE49-F238E27FC236}">
                <a16:creationId xmlns:a16="http://schemas.microsoft.com/office/drawing/2014/main" id="{DFAFBB82-65CE-6A58-2679-CE98D0BE1CAF}"/>
              </a:ext>
            </a:extLst>
          </p:cNvPr>
          <p:cNvPicPr>
            <a:picLocks noChangeAspect="1"/>
          </p:cNvPicPr>
          <p:nvPr/>
        </p:nvPicPr>
        <p:blipFill>
          <a:blip r:embed="rId4"/>
          <a:stretch>
            <a:fillRect/>
          </a:stretch>
        </p:blipFill>
        <p:spPr>
          <a:xfrm>
            <a:off x="8376063" y="4101791"/>
            <a:ext cx="3336965" cy="2682132"/>
          </a:xfrm>
          <a:prstGeom prst="rect">
            <a:avLst/>
          </a:prstGeom>
        </p:spPr>
      </p:pic>
    </p:spTree>
    <p:extLst>
      <p:ext uri="{BB962C8B-B14F-4D97-AF65-F5344CB8AC3E}">
        <p14:creationId xmlns:p14="http://schemas.microsoft.com/office/powerpoint/2010/main" val="209381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C0F4-8099-4C3E-C1C5-D14E839B2473}"/>
              </a:ext>
            </a:extLst>
          </p:cNvPr>
          <p:cNvSpPr>
            <a:spLocks noGrp="1"/>
          </p:cNvSpPr>
          <p:nvPr>
            <p:ph type="title"/>
          </p:nvPr>
        </p:nvSpPr>
        <p:spPr/>
        <p:txBody>
          <a:bodyPr/>
          <a:lstStyle/>
          <a:p>
            <a:r>
              <a:rPr lang="en-US"/>
              <a:t>RANDOM FOREST</a:t>
            </a:r>
          </a:p>
        </p:txBody>
      </p:sp>
      <p:sp>
        <p:nvSpPr>
          <p:cNvPr id="3" name="Content Placeholder 2">
            <a:extLst>
              <a:ext uri="{FF2B5EF4-FFF2-40B4-BE49-F238E27FC236}">
                <a16:creationId xmlns:a16="http://schemas.microsoft.com/office/drawing/2014/main" id="{298E14DE-FAAD-E1B9-7898-44E01A509E2A}"/>
              </a:ext>
            </a:extLst>
          </p:cNvPr>
          <p:cNvSpPr>
            <a:spLocks noGrp="1"/>
          </p:cNvSpPr>
          <p:nvPr>
            <p:ph idx="1"/>
          </p:nvPr>
        </p:nvSpPr>
        <p:spPr>
          <a:xfrm>
            <a:off x="100399" y="1231895"/>
            <a:ext cx="8271641" cy="5723618"/>
          </a:xfrm>
        </p:spPr>
        <p:txBody>
          <a:bodyPr vert="horz" wrap="square" lIns="91440" tIns="45720" rIns="91440" bIns="45720" rtlCol="0" anchor="t">
            <a:spAutoFit/>
          </a:bodyPr>
          <a:lstStyle/>
          <a:p>
            <a:r>
              <a:rPr lang="en-US" sz="2100" b="1"/>
              <a:t>Accurate Non-Default Predictions: </a:t>
            </a:r>
            <a:endParaRPr lang="en-US" sz="2100" b="1">
              <a:ea typeface="Calibri"/>
              <a:cs typeface="Calibri"/>
            </a:endParaRPr>
          </a:p>
          <a:p>
            <a:pPr marL="0" indent="0">
              <a:buNone/>
            </a:pPr>
            <a:r>
              <a:rPr lang="en-US" sz="2100"/>
              <a:t>The model correctly predicted "Not Charged Off" in 92.39% of cases.</a:t>
            </a:r>
            <a:endParaRPr lang="en-US" sz="2100">
              <a:ea typeface="Calibri"/>
              <a:cs typeface="Calibri"/>
            </a:endParaRPr>
          </a:p>
          <a:p>
            <a:r>
              <a:rPr lang="en-US" sz="2100" b="1"/>
              <a:t>Effective Default Detection:</a:t>
            </a:r>
            <a:endParaRPr lang="en-US" sz="2100" b="1">
              <a:ea typeface="Calibri"/>
              <a:cs typeface="Calibri"/>
            </a:endParaRPr>
          </a:p>
          <a:p>
            <a:pPr marL="0" indent="0">
              <a:buNone/>
            </a:pPr>
            <a:r>
              <a:rPr lang="en-US" sz="2100" b="1"/>
              <a:t> </a:t>
            </a:r>
            <a:r>
              <a:rPr lang="en-US" sz="2100"/>
              <a:t>It successfully identified "Charged Off" cases with an 84.97% accuracy rate.</a:t>
            </a:r>
            <a:endParaRPr lang="en-US" sz="2100">
              <a:ea typeface="Calibri"/>
              <a:cs typeface="Calibri"/>
            </a:endParaRPr>
          </a:p>
          <a:p>
            <a:r>
              <a:rPr lang="en-US" sz="2100" b="1"/>
              <a:t>Precision Enhancement Opportunity:</a:t>
            </a:r>
            <a:endParaRPr lang="en-US" sz="2100" b="1">
              <a:ea typeface="Calibri"/>
              <a:cs typeface="Calibri"/>
            </a:endParaRPr>
          </a:p>
          <a:p>
            <a:pPr marL="0" indent="0">
              <a:buNone/>
            </a:pPr>
            <a:r>
              <a:rPr lang="en-US" sz="2100" b="1"/>
              <a:t> </a:t>
            </a:r>
            <a:r>
              <a:rPr lang="en-US" sz="2100"/>
              <a:t>There's room for improving precision, as 7.61% of predictions were false positives.</a:t>
            </a:r>
            <a:endParaRPr lang="en-US" sz="2100">
              <a:ea typeface="Calibri"/>
              <a:cs typeface="Calibri"/>
            </a:endParaRPr>
          </a:p>
          <a:p>
            <a:r>
              <a:rPr lang="en-US" sz="2100" b="1"/>
              <a:t>Reducing False Negatives</a:t>
            </a:r>
            <a:r>
              <a:rPr lang="en-US" sz="2100"/>
              <a:t>:</a:t>
            </a:r>
            <a:endParaRPr lang="en-US" sz="2100">
              <a:ea typeface="Calibri"/>
              <a:cs typeface="Calibri"/>
            </a:endParaRPr>
          </a:p>
          <a:p>
            <a:pPr marL="0" indent="0">
              <a:buNone/>
            </a:pPr>
            <a:r>
              <a:rPr lang="en-US" sz="2100"/>
              <a:t> 15.03% were misclassified as "Not Charged Off," suggesting further optimization potential.</a:t>
            </a:r>
            <a:endParaRPr lang="en-US" sz="2100">
              <a:ea typeface="Calibri"/>
              <a:cs typeface="Calibri"/>
            </a:endParaRPr>
          </a:p>
          <a:p>
            <a:r>
              <a:rPr lang="en-US" sz="2100" b="1">
                <a:solidFill>
                  <a:srgbClr val="000000"/>
                </a:solidFill>
                <a:ea typeface="+mn-lt"/>
                <a:cs typeface="+mn-lt"/>
              </a:rPr>
              <a:t>Area Under the ROC Curve (AUC</a:t>
            </a:r>
            <a:r>
              <a:rPr lang="en-US" sz="2100" b="1">
                <a:cs typeface="Calibri"/>
              </a:rPr>
              <a:t>): </a:t>
            </a:r>
            <a:endParaRPr lang="en-US" sz="2100" b="1">
              <a:ea typeface="Calibri"/>
              <a:cs typeface="Calibri"/>
            </a:endParaRPr>
          </a:p>
          <a:p>
            <a:pPr marL="0" indent="0">
              <a:buNone/>
            </a:pPr>
            <a:r>
              <a:rPr lang="en-US" sz="2100">
                <a:solidFill>
                  <a:srgbClr val="000000"/>
                </a:solidFill>
                <a:ea typeface="+mn-lt"/>
                <a:cs typeface="+mn-lt"/>
              </a:rPr>
              <a:t>An AUC score of 0.96 indicates the model's strong ability to accurately distinguish between 'Charged Off' and 'Not Charged Off' cases.</a:t>
            </a:r>
          </a:p>
          <a:p>
            <a:pPr marL="0" indent="0">
              <a:buNone/>
            </a:pPr>
            <a:endParaRPr lang="en-US" sz="2000">
              <a:ea typeface="Calibri"/>
              <a:cs typeface="Calibri"/>
            </a:endParaRPr>
          </a:p>
        </p:txBody>
      </p:sp>
      <p:pic>
        <p:nvPicPr>
          <p:cNvPr id="4" name="Picture 3" descr="A green squares with white text&#10;&#10;Description automatically generated">
            <a:extLst>
              <a:ext uri="{FF2B5EF4-FFF2-40B4-BE49-F238E27FC236}">
                <a16:creationId xmlns:a16="http://schemas.microsoft.com/office/drawing/2014/main" id="{922419EA-062D-0BB3-3A04-37E2B5B5AC5C}"/>
              </a:ext>
            </a:extLst>
          </p:cNvPr>
          <p:cNvPicPr>
            <a:picLocks noChangeAspect="1"/>
          </p:cNvPicPr>
          <p:nvPr/>
        </p:nvPicPr>
        <p:blipFill>
          <a:blip r:embed="rId3"/>
          <a:stretch>
            <a:fillRect/>
          </a:stretch>
        </p:blipFill>
        <p:spPr>
          <a:xfrm>
            <a:off x="8504712" y="1235011"/>
            <a:ext cx="2970810" cy="2804602"/>
          </a:xfrm>
          <a:prstGeom prst="rect">
            <a:avLst/>
          </a:prstGeom>
        </p:spPr>
      </p:pic>
      <p:pic>
        <p:nvPicPr>
          <p:cNvPr id="5" name="Picture 4" descr="A graph of a positive rate&#10;&#10;Description automatically generated">
            <a:extLst>
              <a:ext uri="{FF2B5EF4-FFF2-40B4-BE49-F238E27FC236}">
                <a16:creationId xmlns:a16="http://schemas.microsoft.com/office/drawing/2014/main" id="{FE9C0A27-FE44-2B33-5451-198FDAE2CEAA}"/>
              </a:ext>
            </a:extLst>
          </p:cNvPr>
          <p:cNvPicPr>
            <a:picLocks noChangeAspect="1"/>
          </p:cNvPicPr>
          <p:nvPr/>
        </p:nvPicPr>
        <p:blipFill>
          <a:blip r:embed="rId4"/>
          <a:stretch>
            <a:fillRect/>
          </a:stretch>
        </p:blipFill>
        <p:spPr>
          <a:xfrm>
            <a:off x="8504711" y="4094985"/>
            <a:ext cx="3030186" cy="2765016"/>
          </a:xfrm>
          <a:prstGeom prst="rect">
            <a:avLst/>
          </a:prstGeom>
        </p:spPr>
      </p:pic>
    </p:spTree>
    <p:extLst>
      <p:ext uri="{BB962C8B-B14F-4D97-AF65-F5344CB8AC3E}">
        <p14:creationId xmlns:p14="http://schemas.microsoft.com/office/powerpoint/2010/main" val="3701774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55ED-5CFC-CFD1-DAED-DD5272DD9670}"/>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7298039B-BB55-66E9-24F6-9A88385AED8B}"/>
              </a:ext>
            </a:extLst>
          </p:cNvPr>
          <p:cNvSpPr>
            <a:spLocks noGrp="1"/>
          </p:cNvSpPr>
          <p:nvPr>
            <p:ph idx="1"/>
          </p:nvPr>
        </p:nvSpPr>
        <p:spPr>
          <a:xfrm>
            <a:off x="520964" y="1733722"/>
            <a:ext cx="10993520" cy="1112520"/>
          </a:xfrm>
        </p:spPr>
        <p:txBody>
          <a:bodyPr vert="horz" lIns="91440" tIns="45720" rIns="91440" bIns="45720" rtlCol="0" anchor="t">
            <a:noAutofit/>
          </a:bodyPr>
          <a:lstStyle/>
          <a:p>
            <a:r>
              <a:rPr lang="en-US" sz="2000"/>
              <a:t>Based on our analysis, the provided scores indicate that the Random Forests Classifier performed better than the Logistic Regression model in terms of accuracy on both the training and test datasets.</a:t>
            </a:r>
            <a:endParaRPr lang="en-US" sz="1600"/>
          </a:p>
          <a:p>
            <a:pPr marL="0" indent="0">
              <a:buNone/>
            </a:pPr>
            <a:endParaRPr lang="en-US" sz="1600"/>
          </a:p>
          <a:p>
            <a:pPr marL="0" indent="0">
              <a:buNone/>
            </a:pPr>
            <a:endParaRPr lang="en-US" sz="1600"/>
          </a:p>
          <a:p>
            <a:pPr marL="0" indent="0">
              <a:buNone/>
            </a:pPr>
            <a:endParaRPr lang="en-US" sz="1600"/>
          </a:p>
        </p:txBody>
      </p:sp>
      <p:graphicFrame>
        <p:nvGraphicFramePr>
          <p:cNvPr id="8" name="Table 7">
            <a:extLst>
              <a:ext uri="{FF2B5EF4-FFF2-40B4-BE49-F238E27FC236}">
                <a16:creationId xmlns:a16="http://schemas.microsoft.com/office/drawing/2014/main" id="{54F2B261-299F-832A-1E54-635C7451AAFC}"/>
              </a:ext>
            </a:extLst>
          </p:cNvPr>
          <p:cNvGraphicFramePr>
            <a:graphicFrameLocks noGrp="1"/>
          </p:cNvGraphicFramePr>
          <p:nvPr>
            <p:extLst>
              <p:ext uri="{D42A27DB-BD31-4B8C-83A1-F6EECF244321}">
                <p14:modId xmlns:p14="http://schemas.microsoft.com/office/powerpoint/2010/main" val="1820641309"/>
              </p:ext>
            </p:extLst>
          </p:nvPr>
        </p:nvGraphicFramePr>
        <p:xfrm>
          <a:off x="2031999" y="287274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284099613"/>
                    </a:ext>
                  </a:extLst>
                </a:gridCol>
                <a:gridCol w="2709333">
                  <a:extLst>
                    <a:ext uri="{9D8B030D-6E8A-4147-A177-3AD203B41FA5}">
                      <a16:colId xmlns:a16="http://schemas.microsoft.com/office/drawing/2014/main" val="1314492716"/>
                    </a:ext>
                  </a:extLst>
                </a:gridCol>
                <a:gridCol w="2709333">
                  <a:extLst>
                    <a:ext uri="{9D8B030D-6E8A-4147-A177-3AD203B41FA5}">
                      <a16:colId xmlns:a16="http://schemas.microsoft.com/office/drawing/2014/main" val="3149224912"/>
                    </a:ext>
                  </a:extLst>
                </a:gridCol>
              </a:tblGrid>
              <a:tr h="370840">
                <a:tc>
                  <a:txBody>
                    <a:bodyPr/>
                    <a:lstStyle/>
                    <a:p>
                      <a:pPr algn="ctr"/>
                      <a:r>
                        <a:rPr lang="en-IN">
                          <a:solidFill>
                            <a:schemeClr val="tx1"/>
                          </a:solidFill>
                        </a:rPr>
                        <a:t>Model</a:t>
                      </a:r>
                      <a:endParaRPr lang="en-US">
                        <a:solidFill>
                          <a:schemeClr val="tx1"/>
                        </a:solidFill>
                      </a:endParaRPr>
                    </a:p>
                  </a:txBody>
                  <a:tcPr/>
                </a:tc>
                <a:tc>
                  <a:txBody>
                    <a:bodyPr/>
                    <a:lstStyle/>
                    <a:p>
                      <a:pPr algn="ctr"/>
                      <a:r>
                        <a:rPr lang="en-IN">
                          <a:solidFill>
                            <a:schemeClr val="tx1"/>
                          </a:solidFill>
                        </a:rPr>
                        <a:t>Train Accuracy</a:t>
                      </a:r>
                      <a:endParaRPr lang="en-US">
                        <a:solidFill>
                          <a:schemeClr val="tx1"/>
                        </a:solidFill>
                      </a:endParaRPr>
                    </a:p>
                  </a:txBody>
                  <a:tcPr/>
                </a:tc>
                <a:tc>
                  <a:txBody>
                    <a:bodyPr/>
                    <a:lstStyle/>
                    <a:p>
                      <a:pPr algn="ctr"/>
                      <a:r>
                        <a:rPr lang="en-IN">
                          <a:solidFill>
                            <a:schemeClr val="tx1"/>
                          </a:solidFill>
                        </a:rPr>
                        <a:t>Test Accuracy</a:t>
                      </a:r>
                      <a:endParaRPr lang="en-US">
                        <a:solidFill>
                          <a:schemeClr val="tx1"/>
                        </a:solidFill>
                      </a:endParaRPr>
                    </a:p>
                  </a:txBody>
                  <a:tcPr/>
                </a:tc>
                <a:extLst>
                  <a:ext uri="{0D108BD9-81ED-4DB2-BD59-A6C34878D82A}">
                    <a16:rowId xmlns:a16="http://schemas.microsoft.com/office/drawing/2014/main" val="3282457050"/>
                  </a:ext>
                </a:extLst>
              </a:tr>
              <a:tr h="370840">
                <a:tc>
                  <a:txBody>
                    <a:bodyPr/>
                    <a:lstStyle/>
                    <a:p>
                      <a:r>
                        <a:rPr lang="en-IN"/>
                        <a:t>Logistic Regression</a:t>
                      </a:r>
                      <a:endParaRPr lang="en-US"/>
                    </a:p>
                  </a:txBody>
                  <a:tcPr/>
                </a:tc>
                <a:tc>
                  <a:txBody>
                    <a:bodyPr/>
                    <a:lstStyle/>
                    <a:p>
                      <a:pPr algn="ctr"/>
                      <a:r>
                        <a:rPr lang="en-IN"/>
                        <a:t>87.2</a:t>
                      </a:r>
                      <a:endParaRPr lang="en-US"/>
                    </a:p>
                  </a:txBody>
                  <a:tcPr/>
                </a:tc>
                <a:tc>
                  <a:txBody>
                    <a:bodyPr/>
                    <a:lstStyle/>
                    <a:p>
                      <a:pPr algn="ctr"/>
                      <a:r>
                        <a:rPr lang="en-IN"/>
                        <a:t>86.9</a:t>
                      </a:r>
                      <a:endParaRPr lang="en-US"/>
                    </a:p>
                  </a:txBody>
                  <a:tcPr/>
                </a:tc>
                <a:extLst>
                  <a:ext uri="{0D108BD9-81ED-4DB2-BD59-A6C34878D82A}">
                    <a16:rowId xmlns:a16="http://schemas.microsoft.com/office/drawing/2014/main" val="122276770"/>
                  </a:ext>
                </a:extLst>
              </a:tr>
              <a:tr h="370840">
                <a:tc>
                  <a:txBody>
                    <a:bodyPr/>
                    <a:lstStyle/>
                    <a:p>
                      <a:r>
                        <a:rPr lang="en-IN"/>
                        <a:t>Random Forests Classifier</a:t>
                      </a:r>
                      <a:endParaRPr lang="en-US"/>
                    </a:p>
                  </a:txBody>
                  <a:tcPr/>
                </a:tc>
                <a:tc>
                  <a:txBody>
                    <a:bodyPr/>
                    <a:lstStyle/>
                    <a:p>
                      <a:pPr algn="ctr"/>
                      <a:r>
                        <a:rPr lang="en-IN"/>
                        <a:t>88.9</a:t>
                      </a:r>
                      <a:endParaRPr lang="en-US"/>
                    </a:p>
                  </a:txBody>
                  <a:tcPr/>
                </a:tc>
                <a:tc>
                  <a:txBody>
                    <a:bodyPr/>
                    <a:lstStyle/>
                    <a:p>
                      <a:pPr algn="ctr"/>
                      <a:r>
                        <a:rPr lang="en-IN"/>
                        <a:t>88.7</a:t>
                      </a:r>
                      <a:endParaRPr lang="en-US"/>
                    </a:p>
                  </a:txBody>
                  <a:tcPr/>
                </a:tc>
                <a:extLst>
                  <a:ext uri="{0D108BD9-81ED-4DB2-BD59-A6C34878D82A}">
                    <a16:rowId xmlns:a16="http://schemas.microsoft.com/office/drawing/2014/main" val="3718923860"/>
                  </a:ext>
                </a:extLst>
              </a:tr>
            </a:tbl>
          </a:graphicData>
        </a:graphic>
      </p:graphicFrame>
      <p:graphicFrame>
        <p:nvGraphicFramePr>
          <p:cNvPr id="9" name="Table 8">
            <a:extLst>
              <a:ext uri="{FF2B5EF4-FFF2-40B4-BE49-F238E27FC236}">
                <a16:creationId xmlns:a16="http://schemas.microsoft.com/office/drawing/2014/main" id="{90395AB0-8CB4-37C4-C115-4AC273A180F8}"/>
              </a:ext>
            </a:extLst>
          </p:cNvPr>
          <p:cNvGraphicFramePr>
            <a:graphicFrameLocks noGrp="1"/>
          </p:cNvGraphicFramePr>
          <p:nvPr>
            <p:extLst>
              <p:ext uri="{D42A27DB-BD31-4B8C-83A1-F6EECF244321}">
                <p14:modId xmlns:p14="http://schemas.microsoft.com/office/powerpoint/2010/main" val="1243913246"/>
              </p:ext>
            </p:extLst>
          </p:nvPr>
        </p:nvGraphicFramePr>
        <p:xfrm>
          <a:off x="2031999" y="4597224"/>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89108150"/>
                    </a:ext>
                  </a:extLst>
                </a:gridCol>
                <a:gridCol w="2709333">
                  <a:extLst>
                    <a:ext uri="{9D8B030D-6E8A-4147-A177-3AD203B41FA5}">
                      <a16:colId xmlns:a16="http://schemas.microsoft.com/office/drawing/2014/main" val="4238016500"/>
                    </a:ext>
                  </a:extLst>
                </a:gridCol>
                <a:gridCol w="2709333">
                  <a:extLst>
                    <a:ext uri="{9D8B030D-6E8A-4147-A177-3AD203B41FA5}">
                      <a16:colId xmlns:a16="http://schemas.microsoft.com/office/drawing/2014/main" val="978858990"/>
                    </a:ext>
                  </a:extLst>
                </a:gridCol>
              </a:tblGrid>
              <a:tr h="370840">
                <a:tc>
                  <a:txBody>
                    <a:bodyPr/>
                    <a:lstStyle/>
                    <a:p>
                      <a:pPr algn="ctr"/>
                      <a:r>
                        <a:rPr lang="en-IN">
                          <a:solidFill>
                            <a:schemeClr val="tx1"/>
                          </a:solidFill>
                        </a:rPr>
                        <a:t>Evaluation Metrics</a:t>
                      </a:r>
                      <a:endParaRPr lang="en-BE">
                        <a:solidFill>
                          <a:schemeClr val="tx1"/>
                        </a:solidFill>
                      </a:endParaRPr>
                    </a:p>
                  </a:txBody>
                  <a:tcPr/>
                </a:tc>
                <a:tc>
                  <a:txBody>
                    <a:bodyPr/>
                    <a:lstStyle/>
                    <a:p>
                      <a:pPr algn="ctr"/>
                      <a:r>
                        <a:rPr lang="en-IN">
                          <a:solidFill>
                            <a:schemeClr val="tx1"/>
                          </a:solidFill>
                        </a:rPr>
                        <a:t>Logistic Regression</a:t>
                      </a:r>
                      <a:endParaRPr lang="en-BE">
                        <a:solidFill>
                          <a:schemeClr val="tx1"/>
                        </a:solidFill>
                      </a:endParaRPr>
                    </a:p>
                  </a:txBody>
                  <a:tcPr/>
                </a:tc>
                <a:tc>
                  <a:txBody>
                    <a:bodyPr/>
                    <a:lstStyle/>
                    <a:p>
                      <a:pPr algn="ctr"/>
                      <a:r>
                        <a:rPr lang="en-IN">
                          <a:solidFill>
                            <a:schemeClr val="tx1"/>
                          </a:solidFill>
                        </a:rPr>
                        <a:t>Random Forests Classifier</a:t>
                      </a:r>
                      <a:endParaRPr lang="en-BE">
                        <a:solidFill>
                          <a:schemeClr val="tx1"/>
                        </a:solidFill>
                      </a:endParaRPr>
                    </a:p>
                  </a:txBody>
                  <a:tcPr/>
                </a:tc>
                <a:extLst>
                  <a:ext uri="{0D108BD9-81ED-4DB2-BD59-A6C34878D82A}">
                    <a16:rowId xmlns:a16="http://schemas.microsoft.com/office/drawing/2014/main" val="408031537"/>
                  </a:ext>
                </a:extLst>
              </a:tr>
              <a:tr h="370840">
                <a:tc>
                  <a:txBody>
                    <a:bodyPr/>
                    <a:lstStyle/>
                    <a:p>
                      <a:r>
                        <a:rPr lang="en-IN"/>
                        <a:t>F1 Score</a:t>
                      </a:r>
                      <a:endParaRPr lang="en-BE"/>
                    </a:p>
                  </a:txBody>
                  <a:tcPr/>
                </a:tc>
                <a:tc>
                  <a:txBody>
                    <a:bodyPr/>
                    <a:lstStyle/>
                    <a:p>
                      <a:pPr algn="ctr"/>
                      <a:r>
                        <a:rPr lang="en-IN"/>
                        <a:t>0.86</a:t>
                      </a:r>
                      <a:endParaRPr lang="en-BE"/>
                    </a:p>
                  </a:txBody>
                  <a:tcPr/>
                </a:tc>
                <a:tc>
                  <a:txBody>
                    <a:bodyPr/>
                    <a:lstStyle/>
                    <a:p>
                      <a:pPr algn="ctr"/>
                      <a:r>
                        <a:rPr lang="en-IN"/>
                        <a:t>0.88</a:t>
                      </a:r>
                      <a:endParaRPr lang="en-BE"/>
                    </a:p>
                  </a:txBody>
                  <a:tcPr/>
                </a:tc>
                <a:extLst>
                  <a:ext uri="{0D108BD9-81ED-4DB2-BD59-A6C34878D82A}">
                    <a16:rowId xmlns:a16="http://schemas.microsoft.com/office/drawing/2014/main" val="631053380"/>
                  </a:ext>
                </a:extLst>
              </a:tr>
              <a:tr h="370840">
                <a:tc>
                  <a:txBody>
                    <a:bodyPr/>
                    <a:lstStyle/>
                    <a:p>
                      <a:r>
                        <a:rPr lang="en-IN"/>
                        <a:t>Precision</a:t>
                      </a:r>
                      <a:endParaRPr lang="en-BE"/>
                    </a:p>
                  </a:txBody>
                  <a:tcPr/>
                </a:tc>
                <a:tc>
                  <a:txBody>
                    <a:bodyPr/>
                    <a:lstStyle/>
                    <a:p>
                      <a:pPr algn="ctr"/>
                      <a:r>
                        <a:rPr lang="en-IN"/>
                        <a:t>0.91</a:t>
                      </a:r>
                      <a:endParaRPr lang="en-BE"/>
                    </a:p>
                  </a:txBody>
                  <a:tcPr/>
                </a:tc>
                <a:tc>
                  <a:txBody>
                    <a:bodyPr/>
                    <a:lstStyle/>
                    <a:p>
                      <a:pPr algn="ctr"/>
                      <a:r>
                        <a:rPr lang="en-IN"/>
                        <a:t>0.91</a:t>
                      </a:r>
                      <a:endParaRPr lang="en-BE"/>
                    </a:p>
                  </a:txBody>
                  <a:tcPr/>
                </a:tc>
                <a:extLst>
                  <a:ext uri="{0D108BD9-81ED-4DB2-BD59-A6C34878D82A}">
                    <a16:rowId xmlns:a16="http://schemas.microsoft.com/office/drawing/2014/main" val="1482040212"/>
                  </a:ext>
                </a:extLst>
              </a:tr>
              <a:tr h="370840">
                <a:tc>
                  <a:txBody>
                    <a:bodyPr/>
                    <a:lstStyle/>
                    <a:p>
                      <a:r>
                        <a:rPr lang="en-IN"/>
                        <a:t>Recall</a:t>
                      </a:r>
                      <a:endParaRPr lang="en-BE"/>
                    </a:p>
                  </a:txBody>
                  <a:tcPr/>
                </a:tc>
                <a:tc>
                  <a:txBody>
                    <a:bodyPr/>
                    <a:lstStyle/>
                    <a:p>
                      <a:pPr algn="ctr"/>
                      <a:r>
                        <a:rPr lang="en-IN"/>
                        <a:t>0.82</a:t>
                      </a:r>
                      <a:endParaRPr lang="en-BE"/>
                    </a:p>
                  </a:txBody>
                  <a:tcPr/>
                </a:tc>
                <a:tc>
                  <a:txBody>
                    <a:bodyPr/>
                    <a:lstStyle/>
                    <a:p>
                      <a:pPr algn="ctr"/>
                      <a:r>
                        <a:rPr lang="en-IN"/>
                        <a:t>0.85</a:t>
                      </a:r>
                      <a:endParaRPr lang="en-BE"/>
                    </a:p>
                  </a:txBody>
                  <a:tcPr/>
                </a:tc>
                <a:extLst>
                  <a:ext uri="{0D108BD9-81ED-4DB2-BD59-A6C34878D82A}">
                    <a16:rowId xmlns:a16="http://schemas.microsoft.com/office/drawing/2014/main" val="2387451397"/>
                  </a:ext>
                </a:extLst>
              </a:tr>
              <a:tr h="370840">
                <a:tc>
                  <a:txBody>
                    <a:bodyPr/>
                    <a:lstStyle/>
                    <a:p>
                      <a:r>
                        <a:rPr lang="en-IN"/>
                        <a:t>Error</a:t>
                      </a:r>
                      <a:endParaRPr lang="en-BE"/>
                    </a:p>
                  </a:txBody>
                  <a:tcPr/>
                </a:tc>
                <a:tc>
                  <a:txBody>
                    <a:bodyPr/>
                    <a:lstStyle/>
                    <a:p>
                      <a:pPr algn="ctr"/>
                      <a:r>
                        <a:rPr lang="en-IN"/>
                        <a:t>0.13</a:t>
                      </a:r>
                      <a:endParaRPr lang="en-BE"/>
                    </a:p>
                  </a:txBody>
                  <a:tcPr/>
                </a:tc>
                <a:tc>
                  <a:txBody>
                    <a:bodyPr/>
                    <a:lstStyle/>
                    <a:p>
                      <a:pPr algn="ctr"/>
                      <a:r>
                        <a:rPr lang="en-IN"/>
                        <a:t>0.11</a:t>
                      </a:r>
                      <a:endParaRPr lang="en-BE"/>
                    </a:p>
                  </a:txBody>
                  <a:tcPr/>
                </a:tc>
                <a:extLst>
                  <a:ext uri="{0D108BD9-81ED-4DB2-BD59-A6C34878D82A}">
                    <a16:rowId xmlns:a16="http://schemas.microsoft.com/office/drawing/2014/main" val="1548382542"/>
                  </a:ext>
                </a:extLst>
              </a:tr>
            </a:tbl>
          </a:graphicData>
        </a:graphic>
      </p:graphicFrame>
    </p:spTree>
    <p:extLst>
      <p:ext uri="{BB962C8B-B14F-4D97-AF65-F5344CB8AC3E}">
        <p14:creationId xmlns:p14="http://schemas.microsoft.com/office/powerpoint/2010/main" val="1529353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0"/>
            <a:ext cx="8736227" cy="1186249"/>
          </a:xfrm>
        </p:spPr>
        <p:txBody>
          <a:bodyPr anchor="ctr">
            <a:normAutofit/>
          </a:bodyPr>
          <a:lstStyle/>
          <a:p>
            <a:r>
              <a:rPr lang="en-US"/>
              <a:t>FEATURE IMPORTANCE</a:t>
            </a:r>
          </a:p>
        </p:txBody>
      </p:sp>
      <p:sp>
        <p:nvSpPr>
          <p:cNvPr id="10" name="TextBox 9">
            <a:extLst>
              <a:ext uri="{FF2B5EF4-FFF2-40B4-BE49-F238E27FC236}">
                <a16:creationId xmlns:a16="http://schemas.microsoft.com/office/drawing/2014/main" id="{2AFE9630-7E6D-8584-1731-D9EC03C909D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52525"/>
              </a:solidFill>
            </a:endParaRPr>
          </a:p>
        </p:txBody>
      </p:sp>
      <p:sp>
        <p:nvSpPr>
          <p:cNvPr id="3" name="TextBox 2">
            <a:extLst>
              <a:ext uri="{FF2B5EF4-FFF2-40B4-BE49-F238E27FC236}">
                <a16:creationId xmlns:a16="http://schemas.microsoft.com/office/drawing/2014/main" id="{B0832838-B921-30FB-1135-B95FA3B95D5E}"/>
              </a:ext>
            </a:extLst>
          </p:cNvPr>
          <p:cNvSpPr txBox="1"/>
          <p:nvPr/>
        </p:nvSpPr>
        <p:spPr>
          <a:xfrm>
            <a:off x="1039090" y="20484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685C62B4-EECB-60F7-B238-656DAACACD96}"/>
              </a:ext>
            </a:extLst>
          </p:cNvPr>
          <p:cNvSpPr txBox="1"/>
          <p:nvPr/>
        </p:nvSpPr>
        <p:spPr>
          <a:xfrm>
            <a:off x="376052" y="1474519"/>
            <a:ext cx="112241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Credit scores, interest rates, loan types, and debt categories intricately shape the model's predictions, unveiling a comprehensive view of influential factors in the outcome.</a:t>
            </a:r>
            <a:endParaRPr lang="en-US" sz="2400"/>
          </a:p>
        </p:txBody>
      </p:sp>
      <p:pic>
        <p:nvPicPr>
          <p:cNvPr id="6" name="Picture 5" descr="A graph with green bars&#10;&#10;Description automatically generated">
            <a:extLst>
              <a:ext uri="{FF2B5EF4-FFF2-40B4-BE49-F238E27FC236}">
                <a16:creationId xmlns:a16="http://schemas.microsoft.com/office/drawing/2014/main" id="{1B721521-4D29-EDE6-4092-EDEC1C4C3546}"/>
              </a:ext>
            </a:extLst>
          </p:cNvPr>
          <p:cNvPicPr>
            <a:picLocks noChangeAspect="1"/>
          </p:cNvPicPr>
          <p:nvPr/>
        </p:nvPicPr>
        <p:blipFill>
          <a:blip r:embed="rId3"/>
          <a:stretch>
            <a:fillRect/>
          </a:stretch>
        </p:blipFill>
        <p:spPr>
          <a:xfrm>
            <a:off x="469901" y="2262657"/>
            <a:ext cx="11035241" cy="4221812"/>
          </a:xfrm>
          <a:prstGeom prst="rect">
            <a:avLst/>
          </a:prstGeom>
        </p:spPr>
      </p:pic>
    </p:spTree>
    <p:extLst>
      <p:ext uri="{BB962C8B-B14F-4D97-AF65-F5344CB8AC3E}">
        <p14:creationId xmlns:p14="http://schemas.microsoft.com/office/powerpoint/2010/main" val="359384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2C64AC-6A0F-0A7E-3F6C-91A5D89C5B6E}"/>
              </a:ext>
            </a:extLst>
          </p:cNvPr>
          <p:cNvSpPr>
            <a:spLocks noGrp="1"/>
          </p:cNvSpPr>
          <p:nvPr>
            <p:ph type="title"/>
          </p:nvPr>
        </p:nvSpPr>
        <p:spPr/>
        <p:txBody>
          <a:bodyPr/>
          <a:lstStyle/>
          <a:p>
            <a:r>
              <a:rPr lang="en-US"/>
              <a:t>INTERPRETATIONS</a:t>
            </a:r>
          </a:p>
        </p:txBody>
      </p:sp>
      <p:sp>
        <p:nvSpPr>
          <p:cNvPr id="3" name="Content Placeholder 2">
            <a:extLst>
              <a:ext uri="{FF2B5EF4-FFF2-40B4-BE49-F238E27FC236}">
                <a16:creationId xmlns:a16="http://schemas.microsoft.com/office/drawing/2014/main" id="{E25D1DC4-9DA1-3DCB-C646-0F130A39D103}"/>
              </a:ext>
            </a:extLst>
          </p:cNvPr>
          <p:cNvSpPr>
            <a:spLocks noGrp="1"/>
          </p:cNvSpPr>
          <p:nvPr>
            <p:ph idx="1"/>
          </p:nvPr>
        </p:nvSpPr>
        <p:spPr>
          <a:xfrm>
            <a:off x="190856" y="1517511"/>
            <a:ext cx="11150073" cy="4112921"/>
          </a:xfrm>
        </p:spPr>
        <p:txBody>
          <a:bodyPr vert="horz" lIns="91440" tIns="45720" rIns="91440" bIns="45720" rtlCol="0" anchor="t">
            <a:spAutoFit/>
          </a:bodyPr>
          <a:lstStyle/>
          <a:p>
            <a:endParaRPr lang="en-US" sz="2400" b="1">
              <a:ea typeface="+mn-lt"/>
              <a:cs typeface="+mn-lt"/>
            </a:endParaRPr>
          </a:p>
          <a:p>
            <a:r>
              <a:rPr lang="en-US" sz="2400" b="1">
                <a:ea typeface="+mn-lt"/>
                <a:cs typeface="+mn-lt"/>
              </a:rPr>
              <a:t>Monitoring Historical Loans:</a:t>
            </a:r>
            <a:endParaRPr lang="en-US">
              <a:ea typeface="+mn-lt"/>
              <a:cs typeface="+mn-lt"/>
            </a:endParaRPr>
          </a:p>
          <a:p>
            <a:pPr marL="0" indent="0">
              <a:buNone/>
            </a:pPr>
            <a:r>
              <a:rPr lang="en-US" sz="2400">
                <a:ea typeface="+mn-lt"/>
                <a:cs typeface="+mn-lt"/>
              </a:rPr>
              <a:t>The model can be leveraged to retrospectively analyze loans granted from 2018 to the present, providing insights into the historical performance of loans and enabling the forecast of potential defaults in 2025.</a:t>
            </a:r>
            <a:endParaRPr lang="en-US">
              <a:ea typeface="+mn-lt"/>
              <a:cs typeface="+mn-lt"/>
            </a:endParaRPr>
          </a:p>
          <a:p>
            <a:r>
              <a:rPr lang="en-US" sz="2400" b="1">
                <a:ea typeface="+mn-lt"/>
                <a:cs typeface="+mn-lt"/>
              </a:rPr>
              <a:t>Scenario Analysis: </a:t>
            </a:r>
            <a:endParaRPr lang="en-US">
              <a:ea typeface="+mn-lt"/>
              <a:cs typeface="+mn-lt"/>
            </a:endParaRPr>
          </a:p>
          <a:p>
            <a:pPr marL="0" indent="0">
              <a:buNone/>
            </a:pPr>
            <a:r>
              <a:rPr lang="en-US" sz="2400">
                <a:solidFill>
                  <a:srgbClr val="000000"/>
                </a:solidFill>
                <a:ea typeface="+mn-lt"/>
                <a:cs typeface="+mn-lt"/>
              </a:rPr>
              <a:t>The model can be used for scenario analysis by updating input features such as recession and economic growth, enabling the simulation of the impact of various economic conditions on the loan portfolio.</a:t>
            </a:r>
            <a:endParaRPr lang="en-US">
              <a:ea typeface="+mn-lt"/>
              <a:cs typeface="+mn-lt"/>
            </a:endParaRPr>
          </a:p>
          <a:p>
            <a:endParaRPr lang="en-US"/>
          </a:p>
        </p:txBody>
      </p:sp>
    </p:spTree>
    <p:extLst>
      <p:ext uri="{BB962C8B-B14F-4D97-AF65-F5344CB8AC3E}">
        <p14:creationId xmlns:p14="http://schemas.microsoft.com/office/powerpoint/2010/main" val="2077334836"/>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16C0-0B95-8679-C16A-90910DC26074}"/>
              </a:ext>
            </a:extLst>
          </p:cNvPr>
          <p:cNvSpPr>
            <a:spLocks noGrp="1"/>
          </p:cNvSpPr>
          <p:nvPr>
            <p:ph type="title"/>
          </p:nvPr>
        </p:nvSpPr>
        <p:spPr/>
        <p:txBody>
          <a:bodyPr/>
          <a:lstStyle/>
          <a:p>
            <a:r>
              <a:rPr lang="en-US" dirty="0">
                <a:ea typeface="Calibri"/>
                <a:cs typeface="Calibri"/>
              </a:rPr>
              <a:t>PREVIEW</a:t>
            </a:r>
            <a:endParaRPr lang="en-US" dirty="0"/>
          </a:p>
        </p:txBody>
      </p:sp>
      <p:graphicFrame>
        <p:nvGraphicFramePr>
          <p:cNvPr id="6" name="Content Placeholder 5">
            <a:extLst>
              <a:ext uri="{FF2B5EF4-FFF2-40B4-BE49-F238E27FC236}">
                <a16:creationId xmlns:a16="http://schemas.microsoft.com/office/drawing/2014/main" id="{36178FBE-A94C-E60A-3CE7-6501A0BA8824}"/>
              </a:ext>
            </a:extLst>
          </p:cNvPr>
          <p:cNvGraphicFramePr>
            <a:graphicFrameLocks noGrp="1"/>
          </p:cNvGraphicFramePr>
          <p:nvPr>
            <p:ph idx="1"/>
            <p:extLst>
              <p:ext uri="{D42A27DB-BD31-4B8C-83A1-F6EECF244321}">
                <p14:modId xmlns:p14="http://schemas.microsoft.com/office/powerpoint/2010/main" val="701900285"/>
              </p:ext>
            </p:extLst>
          </p:nvPr>
        </p:nvGraphicFramePr>
        <p:xfrm>
          <a:off x="542925" y="1825625"/>
          <a:ext cx="11326266" cy="3184384"/>
        </p:xfrm>
        <a:graphic>
          <a:graphicData uri="http://schemas.openxmlformats.org/drawingml/2006/table">
            <a:tbl>
              <a:tblPr firstRow="1" bandRow="1">
                <a:tableStyleId>{5C22544A-7EE6-4342-B048-85BDC9FD1C3A}</a:tableStyleId>
              </a:tblPr>
              <a:tblGrid>
                <a:gridCol w="1887711">
                  <a:extLst>
                    <a:ext uri="{9D8B030D-6E8A-4147-A177-3AD203B41FA5}">
                      <a16:colId xmlns:a16="http://schemas.microsoft.com/office/drawing/2014/main" val="3677475424"/>
                    </a:ext>
                  </a:extLst>
                </a:gridCol>
                <a:gridCol w="1887711">
                  <a:extLst>
                    <a:ext uri="{9D8B030D-6E8A-4147-A177-3AD203B41FA5}">
                      <a16:colId xmlns:a16="http://schemas.microsoft.com/office/drawing/2014/main" val="3191470721"/>
                    </a:ext>
                  </a:extLst>
                </a:gridCol>
                <a:gridCol w="1887711">
                  <a:extLst>
                    <a:ext uri="{9D8B030D-6E8A-4147-A177-3AD203B41FA5}">
                      <a16:colId xmlns:a16="http://schemas.microsoft.com/office/drawing/2014/main" val="4262928547"/>
                    </a:ext>
                  </a:extLst>
                </a:gridCol>
                <a:gridCol w="1887711">
                  <a:extLst>
                    <a:ext uri="{9D8B030D-6E8A-4147-A177-3AD203B41FA5}">
                      <a16:colId xmlns:a16="http://schemas.microsoft.com/office/drawing/2014/main" val="2365566902"/>
                    </a:ext>
                  </a:extLst>
                </a:gridCol>
                <a:gridCol w="1887711">
                  <a:extLst>
                    <a:ext uri="{9D8B030D-6E8A-4147-A177-3AD203B41FA5}">
                      <a16:colId xmlns:a16="http://schemas.microsoft.com/office/drawing/2014/main" val="2710331076"/>
                    </a:ext>
                  </a:extLst>
                </a:gridCol>
                <a:gridCol w="1887711">
                  <a:extLst>
                    <a:ext uri="{9D8B030D-6E8A-4147-A177-3AD203B41FA5}">
                      <a16:colId xmlns:a16="http://schemas.microsoft.com/office/drawing/2014/main" val="2436647964"/>
                    </a:ext>
                  </a:extLst>
                </a:gridCol>
              </a:tblGrid>
              <a:tr h="823339">
                <a:tc>
                  <a:txBody>
                    <a:bodyPr/>
                    <a:lstStyle/>
                    <a:p>
                      <a:pPr lvl="0" algn="ctr">
                        <a:buNone/>
                      </a:pPr>
                      <a:r>
                        <a:rPr lang="en-US" sz="2000" dirty="0">
                          <a:solidFill>
                            <a:schemeClr val="tx1"/>
                          </a:solidFill>
                        </a:rPr>
                        <a:t>Account No.</a:t>
                      </a:r>
                    </a:p>
                  </a:txBody>
                  <a:tcPr anchor="ctr"/>
                </a:tc>
                <a:tc>
                  <a:txBody>
                    <a:bodyPr/>
                    <a:lstStyle/>
                    <a:p>
                      <a:pPr algn="ctr"/>
                      <a:r>
                        <a:rPr lang="en-US" sz="2000" dirty="0">
                          <a:solidFill>
                            <a:schemeClr val="tx1"/>
                          </a:solidFill>
                        </a:rPr>
                        <a:t>Credit Score</a:t>
                      </a:r>
                    </a:p>
                  </a:txBody>
                  <a:tcPr anchor="ctr"/>
                </a:tc>
                <a:tc>
                  <a:txBody>
                    <a:bodyPr/>
                    <a:lstStyle/>
                    <a:p>
                      <a:pPr algn="ctr"/>
                      <a:r>
                        <a:rPr lang="en-US" sz="2000" dirty="0">
                          <a:solidFill>
                            <a:schemeClr val="tx1"/>
                          </a:solidFill>
                        </a:rPr>
                        <a:t>Loan Type</a:t>
                      </a:r>
                    </a:p>
                  </a:txBody>
                  <a:tcPr anchor="ctr"/>
                </a:tc>
                <a:tc>
                  <a:txBody>
                    <a:bodyPr/>
                    <a:lstStyle/>
                    <a:p>
                      <a:pPr algn="ctr"/>
                      <a:r>
                        <a:rPr lang="en-US" sz="2000" dirty="0">
                          <a:solidFill>
                            <a:schemeClr val="tx1"/>
                          </a:solidFill>
                        </a:rPr>
                        <a:t>Loan Amount</a:t>
                      </a:r>
                    </a:p>
                  </a:txBody>
                  <a:tcPr anchor="ctr"/>
                </a:tc>
                <a:tc>
                  <a:txBody>
                    <a:bodyPr/>
                    <a:lstStyle/>
                    <a:p>
                      <a:pPr algn="ctr"/>
                      <a:r>
                        <a:rPr lang="en-US" sz="2000" dirty="0">
                          <a:solidFill>
                            <a:schemeClr val="tx1"/>
                          </a:solidFill>
                        </a:rPr>
                        <a:t>Inflation</a:t>
                      </a:r>
                    </a:p>
                  </a:txBody>
                  <a:tcPr anchor="ctr"/>
                </a:tc>
                <a:tc>
                  <a:txBody>
                    <a:bodyPr/>
                    <a:lstStyle/>
                    <a:p>
                      <a:pPr algn="ctr"/>
                      <a:r>
                        <a:rPr lang="en-US" sz="2000" dirty="0">
                          <a:solidFill>
                            <a:schemeClr val="tx1"/>
                          </a:solidFill>
                        </a:rPr>
                        <a:t>Prediction</a:t>
                      </a:r>
                    </a:p>
                  </a:txBody>
                  <a:tcPr anchor="ctr"/>
                </a:tc>
                <a:extLst>
                  <a:ext uri="{0D108BD9-81ED-4DB2-BD59-A6C34878D82A}">
                    <a16:rowId xmlns:a16="http://schemas.microsoft.com/office/drawing/2014/main" val="276495580"/>
                  </a:ext>
                </a:extLst>
              </a:tr>
              <a:tr h="472209">
                <a:tc>
                  <a:txBody>
                    <a:bodyPr/>
                    <a:lstStyle/>
                    <a:p>
                      <a:pPr algn="ctr"/>
                      <a:r>
                        <a:rPr lang="en-US" sz="2000" dirty="0">
                          <a:solidFill>
                            <a:schemeClr val="tx1"/>
                          </a:solidFill>
                        </a:rPr>
                        <a:t> 1</a:t>
                      </a:r>
                    </a:p>
                  </a:txBody>
                  <a:tcPr anchor="ctr"/>
                </a:tc>
                <a:tc>
                  <a:txBody>
                    <a:bodyPr/>
                    <a:lstStyle/>
                    <a:p>
                      <a:pPr algn="ctr"/>
                      <a:r>
                        <a:rPr lang="en-US" sz="2000" dirty="0">
                          <a:solidFill>
                            <a:schemeClr val="tx1"/>
                          </a:solidFill>
                        </a:rPr>
                        <a:t>540</a:t>
                      </a:r>
                    </a:p>
                  </a:txBody>
                  <a:tcPr anchor="ctr"/>
                </a:tc>
                <a:tc>
                  <a:txBody>
                    <a:bodyPr/>
                    <a:lstStyle/>
                    <a:p>
                      <a:pPr algn="ctr"/>
                      <a:r>
                        <a:rPr lang="en-US" sz="2000" dirty="0">
                          <a:solidFill>
                            <a:schemeClr val="tx1"/>
                          </a:solidFill>
                        </a:rPr>
                        <a:t>Indirect A</a:t>
                      </a:r>
                    </a:p>
                  </a:txBody>
                  <a:tcPr anchor="ctr"/>
                </a:tc>
                <a:tc>
                  <a:txBody>
                    <a:bodyPr/>
                    <a:lstStyle/>
                    <a:p>
                      <a:pPr algn="ctr"/>
                      <a:r>
                        <a:rPr lang="en-US" sz="2000" dirty="0">
                          <a:solidFill>
                            <a:schemeClr val="tx1"/>
                          </a:solidFill>
                        </a:rPr>
                        <a:t>17452</a:t>
                      </a:r>
                    </a:p>
                  </a:txBody>
                  <a:tcPr anchor="ctr"/>
                </a:tc>
                <a:tc>
                  <a:txBody>
                    <a:bodyPr/>
                    <a:lstStyle/>
                    <a:p>
                      <a:pPr algn="ctr"/>
                      <a:r>
                        <a:rPr lang="en-US" sz="2000" dirty="0">
                          <a:solidFill>
                            <a:schemeClr val="tx1"/>
                          </a:solidFill>
                        </a:rPr>
                        <a:t>5.4</a:t>
                      </a:r>
                    </a:p>
                  </a:txBody>
                  <a:tcPr anchor="ctr"/>
                </a:tc>
                <a:tc>
                  <a:txBody>
                    <a:bodyPr/>
                    <a:lstStyle/>
                    <a:p>
                      <a:pPr algn="ctr"/>
                      <a:r>
                        <a:rPr lang="en-US" sz="2000" dirty="0">
                          <a:solidFill>
                            <a:schemeClr val="tx1"/>
                          </a:solidFill>
                        </a:rPr>
                        <a:t>Risk</a:t>
                      </a:r>
                    </a:p>
                  </a:txBody>
                  <a:tcPr anchor="ctr"/>
                </a:tc>
                <a:extLst>
                  <a:ext uri="{0D108BD9-81ED-4DB2-BD59-A6C34878D82A}">
                    <a16:rowId xmlns:a16="http://schemas.microsoft.com/office/drawing/2014/main" val="822391827"/>
                  </a:ext>
                </a:extLst>
              </a:tr>
              <a:tr h="472209">
                <a:tc>
                  <a:txBody>
                    <a:bodyPr/>
                    <a:lstStyle/>
                    <a:p>
                      <a:pPr algn="ctr"/>
                      <a:r>
                        <a:rPr lang="en-US" sz="2000" dirty="0">
                          <a:solidFill>
                            <a:schemeClr val="tx1"/>
                          </a:solidFill>
                        </a:rPr>
                        <a:t>2</a:t>
                      </a:r>
                    </a:p>
                  </a:txBody>
                  <a:tcPr anchor="ctr"/>
                </a:tc>
                <a:tc>
                  <a:txBody>
                    <a:bodyPr/>
                    <a:lstStyle/>
                    <a:p>
                      <a:pPr algn="ctr"/>
                      <a:r>
                        <a:rPr lang="en-US" sz="2000" dirty="0">
                          <a:solidFill>
                            <a:schemeClr val="tx1"/>
                          </a:solidFill>
                        </a:rPr>
                        <a:t> 732</a:t>
                      </a:r>
                    </a:p>
                  </a:txBody>
                  <a:tcPr anchor="ctr"/>
                </a:tc>
                <a:tc>
                  <a:txBody>
                    <a:bodyPr/>
                    <a:lstStyle/>
                    <a:p>
                      <a:pPr algn="ctr"/>
                      <a:r>
                        <a:rPr lang="en-US" sz="2000" dirty="0">
                          <a:solidFill>
                            <a:schemeClr val="tx1"/>
                          </a:solidFill>
                        </a:rPr>
                        <a:t>Indirect A</a:t>
                      </a:r>
                    </a:p>
                  </a:txBody>
                  <a:tcPr anchor="ctr"/>
                </a:tc>
                <a:tc>
                  <a:txBody>
                    <a:bodyPr/>
                    <a:lstStyle/>
                    <a:p>
                      <a:pPr algn="ctr"/>
                      <a:r>
                        <a:rPr lang="en-US" sz="2000" dirty="0">
                          <a:solidFill>
                            <a:schemeClr val="tx1"/>
                          </a:solidFill>
                        </a:rPr>
                        <a:t>27986</a:t>
                      </a:r>
                    </a:p>
                  </a:txBody>
                  <a:tcPr anchor="ctr"/>
                </a:tc>
                <a:tc>
                  <a:txBody>
                    <a:bodyPr/>
                    <a:lstStyle/>
                    <a:p>
                      <a:pPr algn="ctr"/>
                      <a:r>
                        <a:rPr lang="en-US" sz="2000" dirty="0">
                          <a:solidFill>
                            <a:schemeClr val="tx1"/>
                          </a:solidFill>
                        </a:rPr>
                        <a:t>5.4</a:t>
                      </a:r>
                    </a:p>
                  </a:txBody>
                  <a:tcPr anchor="ctr"/>
                </a:tc>
                <a:tc>
                  <a:txBody>
                    <a:bodyPr/>
                    <a:lstStyle/>
                    <a:p>
                      <a:pPr algn="ctr"/>
                      <a:r>
                        <a:rPr lang="en-US" sz="2000" dirty="0">
                          <a:solidFill>
                            <a:schemeClr val="tx1"/>
                          </a:solidFill>
                        </a:rPr>
                        <a:t>Safe</a:t>
                      </a:r>
                    </a:p>
                  </a:txBody>
                  <a:tcPr anchor="ctr"/>
                </a:tc>
                <a:extLst>
                  <a:ext uri="{0D108BD9-81ED-4DB2-BD59-A6C34878D82A}">
                    <a16:rowId xmlns:a16="http://schemas.microsoft.com/office/drawing/2014/main" val="3585349368"/>
                  </a:ext>
                </a:extLst>
              </a:tr>
              <a:tr h="472209">
                <a:tc>
                  <a:txBody>
                    <a:bodyPr/>
                    <a:lstStyle/>
                    <a:p>
                      <a:pPr algn="ctr"/>
                      <a:r>
                        <a:rPr lang="en-US" sz="2000" dirty="0">
                          <a:solidFill>
                            <a:schemeClr val="tx1"/>
                          </a:solidFill>
                        </a:rPr>
                        <a:t>3</a:t>
                      </a:r>
                    </a:p>
                  </a:txBody>
                  <a:tcPr anchor="ctr"/>
                </a:tc>
                <a:tc>
                  <a:txBody>
                    <a:bodyPr/>
                    <a:lstStyle/>
                    <a:p>
                      <a:pPr algn="ctr"/>
                      <a:r>
                        <a:rPr lang="en-US" sz="2000" dirty="0">
                          <a:solidFill>
                            <a:schemeClr val="tx1"/>
                          </a:solidFill>
                        </a:rPr>
                        <a:t>690</a:t>
                      </a:r>
                    </a:p>
                  </a:txBody>
                  <a:tcPr anchor="ctr"/>
                </a:tc>
                <a:tc>
                  <a:txBody>
                    <a:bodyPr/>
                    <a:lstStyle/>
                    <a:p>
                      <a:pPr algn="ctr"/>
                      <a:r>
                        <a:rPr lang="en-US" sz="2000" dirty="0">
                          <a:solidFill>
                            <a:schemeClr val="tx1"/>
                          </a:solidFill>
                        </a:rPr>
                        <a:t>Direct</a:t>
                      </a:r>
                    </a:p>
                  </a:txBody>
                  <a:tcPr anchor="ctr"/>
                </a:tc>
                <a:tc>
                  <a:txBody>
                    <a:bodyPr/>
                    <a:lstStyle/>
                    <a:p>
                      <a:pPr algn="ctr"/>
                      <a:r>
                        <a:rPr lang="en-US" sz="2000" dirty="0">
                          <a:solidFill>
                            <a:schemeClr val="tx1"/>
                          </a:solidFill>
                        </a:rPr>
                        <a:t>12563</a:t>
                      </a:r>
                    </a:p>
                  </a:txBody>
                  <a:tcPr anchor="ctr"/>
                </a:tc>
                <a:tc>
                  <a:txBody>
                    <a:bodyPr/>
                    <a:lstStyle/>
                    <a:p>
                      <a:pPr algn="ctr"/>
                      <a:r>
                        <a:rPr lang="en-US" sz="2000" dirty="0">
                          <a:solidFill>
                            <a:schemeClr val="tx1"/>
                          </a:solidFill>
                        </a:rPr>
                        <a:t>5.4</a:t>
                      </a:r>
                    </a:p>
                  </a:txBody>
                  <a:tcPr anchor="ctr"/>
                </a:tc>
                <a:tc>
                  <a:txBody>
                    <a:bodyPr/>
                    <a:lstStyle/>
                    <a:p>
                      <a:pPr algn="ctr"/>
                      <a:r>
                        <a:rPr lang="en-US" sz="2000" dirty="0">
                          <a:solidFill>
                            <a:schemeClr val="tx1"/>
                          </a:solidFill>
                        </a:rPr>
                        <a:t>Safe</a:t>
                      </a:r>
                    </a:p>
                  </a:txBody>
                  <a:tcPr anchor="ctr"/>
                </a:tc>
                <a:extLst>
                  <a:ext uri="{0D108BD9-81ED-4DB2-BD59-A6C34878D82A}">
                    <a16:rowId xmlns:a16="http://schemas.microsoft.com/office/drawing/2014/main" val="271117330"/>
                  </a:ext>
                </a:extLst>
              </a:tr>
              <a:tr h="472209">
                <a:tc>
                  <a:txBody>
                    <a:bodyPr/>
                    <a:lstStyle/>
                    <a:p>
                      <a:pPr algn="ctr"/>
                      <a:r>
                        <a:rPr lang="en-US" sz="2000" dirty="0">
                          <a:solidFill>
                            <a:schemeClr val="tx1"/>
                          </a:solidFill>
                        </a:rPr>
                        <a:t>4</a:t>
                      </a:r>
                    </a:p>
                  </a:txBody>
                  <a:tcPr anchor="ctr"/>
                </a:tc>
                <a:tc>
                  <a:txBody>
                    <a:bodyPr/>
                    <a:lstStyle/>
                    <a:p>
                      <a:pPr algn="ctr"/>
                      <a:r>
                        <a:rPr lang="en-US" sz="2000" dirty="0">
                          <a:solidFill>
                            <a:schemeClr val="tx1"/>
                          </a:solidFill>
                        </a:rPr>
                        <a:t>614</a:t>
                      </a:r>
                    </a:p>
                  </a:txBody>
                  <a:tcPr anchor="ctr"/>
                </a:tc>
                <a:tc>
                  <a:txBody>
                    <a:bodyPr/>
                    <a:lstStyle/>
                    <a:p>
                      <a:pPr algn="ctr"/>
                      <a:r>
                        <a:rPr lang="en-US" sz="2000" dirty="0">
                          <a:solidFill>
                            <a:schemeClr val="tx1"/>
                          </a:solidFill>
                        </a:rPr>
                        <a:t>Indirect A</a:t>
                      </a:r>
                    </a:p>
                  </a:txBody>
                  <a:tcPr anchor="ctr"/>
                </a:tc>
                <a:tc>
                  <a:txBody>
                    <a:bodyPr/>
                    <a:lstStyle/>
                    <a:p>
                      <a:pPr algn="ctr"/>
                      <a:r>
                        <a:rPr lang="en-US" sz="2000" dirty="0">
                          <a:solidFill>
                            <a:schemeClr val="tx1"/>
                          </a:solidFill>
                        </a:rPr>
                        <a:t>31254</a:t>
                      </a:r>
                    </a:p>
                  </a:txBody>
                  <a:tcPr anchor="ctr"/>
                </a:tc>
                <a:tc>
                  <a:txBody>
                    <a:bodyPr/>
                    <a:lstStyle/>
                    <a:p>
                      <a:pPr algn="ctr"/>
                      <a:r>
                        <a:rPr lang="en-US" sz="2000" dirty="0">
                          <a:solidFill>
                            <a:schemeClr val="tx1"/>
                          </a:solidFill>
                        </a:rPr>
                        <a:t>5.4</a:t>
                      </a:r>
                    </a:p>
                  </a:txBody>
                  <a:tcPr anchor="ctr"/>
                </a:tc>
                <a:tc>
                  <a:txBody>
                    <a:bodyPr/>
                    <a:lstStyle/>
                    <a:p>
                      <a:pPr algn="ctr"/>
                      <a:r>
                        <a:rPr lang="en-US" sz="2000" dirty="0">
                          <a:solidFill>
                            <a:schemeClr val="tx1"/>
                          </a:solidFill>
                        </a:rPr>
                        <a:t>Risk</a:t>
                      </a:r>
                    </a:p>
                  </a:txBody>
                  <a:tcPr anchor="ctr"/>
                </a:tc>
                <a:extLst>
                  <a:ext uri="{0D108BD9-81ED-4DB2-BD59-A6C34878D82A}">
                    <a16:rowId xmlns:a16="http://schemas.microsoft.com/office/drawing/2014/main" val="453480520"/>
                  </a:ext>
                </a:extLst>
              </a:tr>
              <a:tr h="472209">
                <a:tc>
                  <a:txBody>
                    <a:bodyPr/>
                    <a:lstStyle/>
                    <a:p>
                      <a:pPr algn="ctr"/>
                      <a:r>
                        <a:rPr lang="en-US" sz="2000" dirty="0">
                          <a:solidFill>
                            <a:schemeClr val="tx1"/>
                          </a:solidFill>
                        </a:rPr>
                        <a:t>5</a:t>
                      </a:r>
                    </a:p>
                  </a:txBody>
                  <a:tcPr anchor="ctr"/>
                </a:tc>
                <a:tc>
                  <a:txBody>
                    <a:bodyPr/>
                    <a:lstStyle/>
                    <a:p>
                      <a:pPr algn="ctr"/>
                      <a:r>
                        <a:rPr lang="en-US" sz="2000" dirty="0">
                          <a:solidFill>
                            <a:schemeClr val="tx1"/>
                          </a:solidFill>
                        </a:rPr>
                        <a:t>812</a:t>
                      </a:r>
                    </a:p>
                  </a:txBody>
                  <a:tcPr anchor="ctr"/>
                </a:tc>
                <a:tc>
                  <a:txBody>
                    <a:bodyPr/>
                    <a:lstStyle/>
                    <a:p>
                      <a:pPr algn="ctr"/>
                      <a:r>
                        <a:rPr lang="en-US" sz="2000" dirty="0">
                          <a:solidFill>
                            <a:schemeClr val="tx1"/>
                          </a:solidFill>
                        </a:rPr>
                        <a:t>Direct</a:t>
                      </a:r>
                    </a:p>
                  </a:txBody>
                  <a:tcPr anchor="ctr"/>
                </a:tc>
                <a:tc>
                  <a:txBody>
                    <a:bodyPr/>
                    <a:lstStyle/>
                    <a:p>
                      <a:pPr algn="ctr"/>
                      <a:r>
                        <a:rPr lang="en-US" sz="2000" dirty="0">
                          <a:solidFill>
                            <a:schemeClr val="tx1"/>
                          </a:solidFill>
                        </a:rPr>
                        <a:t>7450</a:t>
                      </a:r>
                    </a:p>
                  </a:txBody>
                  <a:tcPr anchor="ctr"/>
                </a:tc>
                <a:tc>
                  <a:txBody>
                    <a:bodyPr/>
                    <a:lstStyle/>
                    <a:p>
                      <a:pPr algn="ctr"/>
                      <a:r>
                        <a:rPr lang="en-US" sz="2000" dirty="0">
                          <a:solidFill>
                            <a:schemeClr val="tx1"/>
                          </a:solidFill>
                        </a:rPr>
                        <a:t>5.4</a:t>
                      </a:r>
                    </a:p>
                  </a:txBody>
                  <a:tcPr anchor="ctr"/>
                </a:tc>
                <a:tc>
                  <a:txBody>
                    <a:bodyPr/>
                    <a:lstStyle/>
                    <a:p>
                      <a:pPr algn="ctr"/>
                      <a:r>
                        <a:rPr lang="en-US" sz="2000" dirty="0">
                          <a:solidFill>
                            <a:schemeClr val="tx1"/>
                          </a:solidFill>
                        </a:rPr>
                        <a:t>Safe</a:t>
                      </a:r>
                    </a:p>
                  </a:txBody>
                  <a:tcPr anchor="ctr"/>
                </a:tc>
                <a:extLst>
                  <a:ext uri="{0D108BD9-81ED-4DB2-BD59-A6C34878D82A}">
                    <a16:rowId xmlns:a16="http://schemas.microsoft.com/office/drawing/2014/main" val="764923545"/>
                  </a:ext>
                </a:extLst>
              </a:tr>
            </a:tbl>
          </a:graphicData>
        </a:graphic>
      </p:graphicFrame>
      <p:sp>
        <p:nvSpPr>
          <p:cNvPr id="3" name="TextBox 2">
            <a:extLst>
              <a:ext uri="{FF2B5EF4-FFF2-40B4-BE49-F238E27FC236}">
                <a16:creationId xmlns:a16="http://schemas.microsoft.com/office/drawing/2014/main" id="{C1C6A3A4-5EEF-B92C-B834-CCEDAF4A781B}"/>
              </a:ext>
            </a:extLst>
          </p:cNvPr>
          <p:cNvSpPr txBox="1"/>
          <p:nvPr/>
        </p:nvSpPr>
        <p:spPr>
          <a:xfrm>
            <a:off x="6876814" y="5136445"/>
            <a:ext cx="4991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*assuming inflation rate for year 2024-25 as 5.4%</a:t>
            </a:r>
            <a:endParaRPr lang="en-US" dirty="0"/>
          </a:p>
        </p:txBody>
      </p:sp>
    </p:spTree>
    <p:extLst>
      <p:ext uri="{BB962C8B-B14F-4D97-AF65-F5344CB8AC3E}">
        <p14:creationId xmlns:p14="http://schemas.microsoft.com/office/powerpoint/2010/main" val="340232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B55C-5EC0-9618-745A-35CD597B3D07}"/>
              </a:ext>
            </a:extLst>
          </p:cNvPr>
          <p:cNvSpPr>
            <a:spLocks noGrp="1"/>
          </p:cNvSpPr>
          <p:nvPr>
            <p:ph type="title"/>
          </p:nvPr>
        </p:nvSpPr>
        <p:spPr/>
        <p:txBody>
          <a:bodyPr/>
          <a:lstStyle/>
          <a:p>
            <a:r>
              <a:rPr lang="en-US"/>
              <a:t>USE CASES</a:t>
            </a:r>
          </a:p>
        </p:txBody>
      </p:sp>
      <p:sp>
        <p:nvSpPr>
          <p:cNvPr id="3" name="Content Placeholder 2">
            <a:extLst>
              <a:ext uri="{FF2B5EF4-FFF2-40B4-BE49-F238E27FC236}">
                <a16:creationId xmlns:a16="http://schemas.microsoft.com/office/drawing/2014/main" id="{DBBFF58C-1C2A-7246-B014-C83A289EA37A}"/>
              </a:ext>
            </a:extLst>
          </p:cNvPr>
          <p:cNvSpPr>
            <a:spLocks noGrp="1"/>
          </p:cNvSpPr>
          <p:nvPr>
            <p:ph idx="1"/>
          </p:nvPr>
        </p:nvSpPr>
        <p:spPr>
          <a:xfrm>
            <a:off x="543696" y="1825624"/>
            <a:ext cx="11150073" cy="2214965"/>
          </a:xfrm>
        </p:spPr>
        <p:txBody>
          <a:bodyPr/>
          <a:lstStyle/>
          <a:p>
            <a:r>
              <a:rPr lang="en-US" sz="2400" b="1" i="0">
                <a:effectLst/>
              </a:rPr>
              <a:t>Credit Risk Assessment: </a:t>
            </a:r>
            <a:r>
              <a:rPr lang="en-US" sz="2400" i="0">
                <a:effectLst/>
              </a:rPr>
              <a:t>A financial institution can employ this model to assess credit risk, enhancing the precision of identifying high-risk applicants and minimizing the likelihood of non-performing loans.</a:t>
            </a:r>
          </a:p>
          <a:p>
            <a:r>
              <a:rPr lang="en-US" sz="2400" b="1" i="0">
                <a:effectLst/>
              </a:rPr>
              <a:t>Automated Loan Approval System:</a:t>
            </a:r>
            <a:r>
              <a:rPr lang="en-US" sz="2400" b="1"/>
              <a:t> </a:t>
            </a:r>
            <a:r>
              <a:rPr lang="en-US" sz="2400"/>
              <a:t>An online lending platform can use this to automate loan approval decisions, flagging applications with a high likelihood of default and streamlining the lending process.</a:t>
            </a:r>
          </a:p>
        </p:txBody>
      </p:sp>
    </p:spTree>
    <p:extLst>
      <p:ext uri="{BB962C8B-B14F-4D97-AF65-F5344CB8AC3E}">
        <p14:creationId xmlns:p14="http://schemas.microsoft.com/office/powerpoint/2010/main" val="2617757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3759-0E78-699D-CC5F-7AEFBEC4723F}"/>
              </a:ext>
            </a:extLst>
          </p:cNvPr>
          <p:cNvSpPr>
            <a:spLocks noGrp="1"/>
          </p:cNvSpPr>
          <p:nvPr>
            <p:ph type="title"/>
          </p:nvPr>
        </p:nvSpPr>
        <p:spPr/>
        <p:txBody>
          <a:bodyPr/>
          <a:lstStyle/>
          <a:p>
            <a:pPr algn="ctr"/>
            <a:r>
              <a:rPr lang="en-US" sz="8000"/>
              <a:t>THANK YOU!</a:t>
            </a:r>
          </a:p>
        </p:txBody>
      </p:sp>
      <p:sp>
        <p:nvSpPr>
          <p:cNvPr id="6" name="TextBox 5">
            <a:extLst>
              <a:ext uri="{FF2B5EF4-FFF2-40B4-BE49-F238E27FC236}">
                <a16:creationId xmlns:a16="http://schemas.microsoft.com/office/drawing/2014/main" id="{60105540-F7B7-EC5D-FF7A-473D99B97CBB}"/>
              </a:ext>
            </a:extLst>
          </p:cNvPr>
          <p:cNvSpPr txBox="1"/>
          <p:nvPr/>
        </p:nvSpPr>
        <p:spPr>
          <a:xfrm flipH="1">
            <a:off x="960119" y="1956619"/>
            <a:ext cx="8626333" cy="369332"/>
          </a:xfrm>
          <a:prstGeom prst="rect">
            <a:avLst/>
          </a:prstGeom>
          <a:noFill/>
        </p:spPr>
        <p:txBody>
          <a:bodyPr wrap="square" lIns="91440" tIns="45720" rIns="91440" bIns="45720" rtlCol="0" anchor="t">
            <a:spAutoFit/>
          </a:bodyPr>
          <a:lstStyle/>
          <a:p>
            <a:endParaRPr lang="en-US">
              <a:ea typeface="Calibri"/>
              <a:cs typeface="Calibri"/>
            </a:endParaRPr>
          </a:p>
        </p:txBody>
      </p:sp>
    </p:spTree>
    <p:extLst>
      <p:ext uri="{BB962C8B-B14F-4D97-AF65-F5344CB8AC3E}">
        <p14:creationId xmlns:p14="http://schemas.microsoft.com/office/powerpoint/2010/main" val="52904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5B573B-A229-F2A4-1C0E-D917EE440F72}"/>
              </a:ext>
            </a:extLst>
          </p:cNvPr>
          <p:cNvSpPr>
            <a:spLocks noGrp="1"/>
          </p:cNvSpPr>
          <p:nvPr>
            <p:ph type="title"/>
          </p:nvPr>
        </p:nvSpPr>
        <p:spPr/>
        <p:txBody>
          <a:bodyPr/>
          <a:lstStyle/>
          <a:p>
            <a:r>
              <a:rPr lang="en-US"/>
              <a:t>PROJECT OVERVIEW</a:t>
            </a:r>
          </a:p>
        </p:txBody>
      </p:sp>
      <p:sp>
        <p:nvSpPr>
          <p:cNvPr id="5" name="Text Placeholder 4">
            <a:extLst>
              <a:ext uri="{FF2B5EF4-FFF2-40B4-BE49-F238E27FC236}">
                <a16:creationId xmlns:a16="http://schemas.microsoft.com/office/drawing/2014/main" id="{A1DA5F73-397B-C7ED-00B5-09ADE2074AC4}"/>
              </a:ext>
            </a:extLst>
          </p:cNvPr>
          <p:cNvSpPr>
            <a:spLocks noGrp="1"/>
          </p:cNvSpPr>
          <p:nvPr>
            <p:ph type="body" idx="1"/>
          </p:nvPr>
        </p:nvSpPr>
        <p:spPr/>
        <p:txBody>
          <a:bodyPr/>
          <a:lstStyle/>
          <a:p>
            <a:r>
              <a:rPr lang="en-US">
                <a:solidFill>
                  <a:schemeClr val="tx1">
                    <a:lumMod val="75000"/>
                    <a:lumOff val="25000"/>
                  </a:schemeClr>
                </a:solidFill>
              </a:rPr>
              <a:t>BUSINESS USE CASE, PROJECT PROCESS</a:t>
            </a:r>
          </a:p>
        </p:txBody>
      </p:sp>
    </p:spTree>
    <p:extLst>
      <p:ext uri="{BB962C8B-B14F-4D97-AF65-F5344CB8AC3E}">
        <p14:creationId xmlns:p14="http://schemas.microsoft.com/office/powerpoint/2010/main" val="368491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25E2-F50C-DD9C-8205-DC1C7E0B0556}"/>
              </a:ext>
            </a:extLst>
          </p:cNvPr>
          <p:cNvSpPr>
            <a:spLocks noGrp="1"/>
          </p:cNvSpPr>
          <p:nvPr>
            <p:ph type="title"/>
          </p:nvPr>
        </p:nvSpPr>
        <p:spPr/>
        <p:txBody>
          <a:bodyPr/>
          <a:lstStyle/>
          <a:p>
            <a:r>
              <a:rPr lang="en-US"/>
              <a:t>BUSINESS USE CASE</a:t>
            </a:r>
          </a:p>
        </p:txBody>
      </p:sp>
      <p:sp>
        <p:nvSpPr>
          <p:cNvPr id="3" name="Content Placeholder 2">
            <a:extLst>
              <a:ext uri="{FF2B5EF4-FFF2-40B4-BE49-F238E27FC236}">
                <a16:creationId xmlns:a16="http://schemas.microsoft.com/office/drawing/2014/main" id="{8A2B48D5-AD0E-8964-E642-7BE8CF6C7AEC}"/>
              </a:ext>
            </a:extLst>
          </p:cNvPr>
          <p:cNvSpPr>
            <a:spLocks noGrp="1"/>
          </p:cNvSpPr>
          <p:nvPr>
            <p:ph idx="1"/>
          </p:nvPr>
        </p:nvSpPr>
        <p:spPr>
          <a:xfrm>
            <a:off x="2008754" y="1825624"/>
            <a:ext cx="9685015" cy="4095480"/>
          </a:xfrm>
        </p:spPr>
        <p:txBody>
          <a:bodyPr/>
          <a:lstStyle/>
          <a:p>
            <a:pPr marL="0" indent="0">
              <a:buNone/>
            </a:pPr>
            <a:r>
              <a:rPr lang="en-US" b="1"/>
              <a:t>Opportunity</a:t>
            </a:r>
            <a:r>
              <a:rPr lang="en-US"/>
              <a:t>: Analyze historical lending data to predict which loans will charge off and associated risk factors.</a:t>
            </a:r>
          </a:p>
          <a:p>
            <a:pPr marL="0" indent="0">
              <a:buNone/>
            </a:pPr>
            <a:endParaRPr lang="en-US"/>
          </a:p>
          <a:p>
            <a:pPr marL="0" indent="0">
              <a:buNone/>
            </a:pPr>
            <a:r>
              <a:rPr lang="en-US" b="1"/>
              <a:t>Value</a:t>
            </a:r>
            <a:r>
              <a:rPr lang="en-US"/>
              <a:t>: Charge offs negatively impact the organization's financial health, reputation, and market value, thereby presenting challenges to profitability and sustainable growth.</a:t>
            </a:r>
          </a:p>
          <a:p>
            <a:pPr marL="0" indent="0">
              <a:buNone/>
            </a:pPr>
            <a:endParaRPr lang="en-US" b="1"/>
          </a:p>
          <a:p>
            <a:pPr marL="0" indent="0">
              <a:buNone/>
            </a:pPr>
            <a:r>
              <a:rPr lang="en-US" b="1"/>
              <a:t>Success</a:t>
            </a:r>
            <a:r>
              <a:rPr lang="en-US"/>
              <a:t>: Identify key factors linked to potential defaults so actions can be taken to mitigate risk.</a:t>
            </a:r>
          </a:p>
        </p:txBody>
      </p:sp>
      <p:sp>
        <p:nvSpPr>
          <p:cNvPr id="4" name="Rectangle 3" descr="Bar Graph with Upward Trend">
            <a:extLst>
              <a:ext uri="{FF2B5EF4-FFF2-40B4-BE49-F238E27FC236}">
                <a16:creationId xmlns:a16="http://schemas.microsoft.com/office/drawing/2014/main" id="{08D67BD1-A174-53A7-A038-65C470EEC22A}"/>
              </a:ext>
            </a:extLst>
          </p:cNvPr>
          <p:cNvSpPr/>
          <p:nvPr/>
        </p:nvSpPr>
        <p:spPr>
          <a:xfrm>
            <a:off x="788546" y="1797709"/>
            <a:ext cx="914400" cy="9144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Rectangle 4" descr="Business Growth">
            <a:extLst>
              <a:ext uri="{FF2B5EF4-FFF2-40B4-BE49-F238E27FC236}">
                <a16:creationId xmlns:a16="http://schemas.microsoft.com/office/drawing/2014/main" id="{5BAEC0F0-7C27-096D-D6BF-E5F42DF75BBA}"/>
              </a:ext>
            </a:extLst>
          </p:cNvPr>
          <p:cNvSpPr/>
          <p:nvPr/>
        </p:nvSpPr>
        <p:spPr>
          <a:xfrm>
            <a:off x="788546" y="5068045"/>
            <a:ext cx="914400" cy="91440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7" name="Graphic 6" descr="Money with solid fill">
            <a:extLst>
              <a:ext uri="{FF2B5EF4-FFF2-40B4-BE49-F238E27FC236}">
                <a16:creationId xmlns:a16="http://schemas.microsoft.com/office/drawing/2014/main" id="{683F58E8-920E-32CE-0979-5DC8E59813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546" y="3192780"/>
            <a:ext cx="914400" cy="914400"/>
          </a:xfrm>
          <a:prstGeom prst="rect">
            <a:avLst/>
          </a:prstGeom>
        </p:spPr>
      </p:pic>
    </p:spTree>
    <p:extLst>
      <p:ext uri="{BB962C8B-B14F-4D97-AF65-F5344CB8AC3E}">
        <p14:creationId xmlns:p14="http://schemas.microsoft.com/office/powerpoint/2010/main" val="212396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891EB1-B9B4-D0B0-70D0-4799486D5535}"/>
              </a:ext>
            </a:extLst>
          </p:cNvPr>
          <p:cNvSpPr>
            <a:spLocks noGrp="1"/>
          </p:cNvSpPr>
          <p:nvPr>
            <p:ph type="title"/>
          </p:nvPr>
        </p:nvSpPr>
        <p:spPr/>
        <p:txBody>
          <a:bodyPr/>
          <a:lstStyle/>
          <a:p>
            <a:r>
              <a:rPr lang="en-US"/>
              <a:t>PROJECT PROCESS</a:t>
            </a:r>
          </a:p>
        </p:txBody>
      </p:sp>
      <p:sp>
        <p:nvSpPr>
          <p:cNvPr id="11" name="Content Placeholder 10">
            <a:extLst>
              <a:ext uri="{FF2B5EF4-FFF2-40B4-BE49-F238E27FC236}">
                <a16:creationId xmlns:a16="http://schemas.microsoft.com/office/drawing/2014/main" id="{78F646FF-27D5-CDD6-E085-3ABE9529AA7B}"/>
              </a:ext>
            </a:extLst>
          </p:cNvPr>
          <p:cNvSpPr>
            <a:spLocks noGrp="1"/>
          </p:cNvSpPr>
          <p:nvPr>
            <p:ph idx="1"/>
          </p:nvPr>
        </p:nvSpPr>
        <p:spPr/>
        <p:txBody>
          <a:bodyPr/>
          <a:lstStyle/>
          <a:p>
            <a:r>
              <a:rPr lang="en-US"/>
              <a:t>Business Use Case Overview</a:t>
            </a:r>
          </a:p>
          <a:p>
            <a:r>
              <a:rPr lang="en-US"/>
              <a:t>Data Quality Assessment</a:t>
            </a:r>
          </a:p>
          <a:p>
            <a:r>
              <a:rPr lang="en-US"/>
              <a:t>Data Transformation and Cleaning</a:t>
            </a:r>
          </a:p>
          <a:p>
            <a:r>
              <a:rPr lang="en-US"/>
              <a:t>Data Modeling</a:t>
            </a:r>
          </a:p>
          <a:p>
            <a:r>
              <a:rPr lang="en-US"/>
              <a:t>Deliverable Development</a:t>
            </a:r>
          </a:p>
          <a:p>
            <a:r>
              <a:rPr lang="en-US"/>
              <a:t>Final Delivery</a:t>
            </a:r>
          </a:p>
          <a:p>
            <a:r>
              <a:rPr lang="en-US"/>
              <a:t>Post-wrap with Dr. Sue</a:t>
            </a:r>
          </a:p>
        </p:txBody>
      </p:sp>
    </p:spTree>
    <p:extLst>
      <p:ext uri="{BB962C8B-B14F-4D97-AF65-F5344CB8AC3E}">
        <p14:creationId xmlns:p14="http://schemas.microsoft.com/office/powerpoint/2010/main" val="725421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0"/>
            <a:ext cx="8736227" cy="1186249"/>
          </a:xfrm>
        </p:spPr>
        <p:txBody>
          <a:bodyPr anchor="ctr">
            <a:normAutofit/>
          </a:bodyPr>
          <a:lstStyle/>
          <a:p>
            <a:r>
              <a:rPr lang="en-US"/>
              <a:t>STEPS PERFORMED</a:t>
            </a:r>
          </a:p>
        </p:txBody>
      </p:sp>
      <p:graphicFrame>
        <p:nvGraphicFramePr>
          <p:cNvPr id="7" name="Content Placeholder 4">
            <a:extLst>
              <a:ext uri="{FF2B5EF4-FFF2-40B4-BE49-F238E27FC236}">
                <a16:creationId xmlns:a16="http://schemas.microsoft.com/office/drawing/2014/main" id="{D27BE6ED-7F1C-B1E1-D2C1-CB7DF0DA6234}"/>
              </a:ext>
            </a:extLst>
          </p:cNvPr>
          <p:cNvGraphicFramePr>
            <a:graphicFrameLocks noGrp="1"/>
          </p:cNvGraphicFramePr>
          <p:nvPr>
            <p:ph idx="1"/>
            <p:extLst>
              <p:ext uri="{D42A27DB-BD31-4B8C-83A1-F6EECF244321}">
                <p14:modId xmlns:p14="http://schemas.microsoft.com/office/powerpoint/2010/main" val="30013028"/>
              </p:ext>
            </p:extLst>
          </p:nvPr>
        </p:nvGraphicFramePr>
        <p:xfrm>
          <a:off x="543696" y="1825624"/>
          <a:ext cx="11150073" cy="4538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8315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numbers and a line&#10;&#10;Description automatically generated">
            <a:extLst>
              <a:ext uri="{FF2B5EF4-FFF2-40B4-BE49-F238E27FC236}">
                <a16:creationId xmlns:a16="http://schemas.microsoft.com/office/drawing/2014/main" id="{9065BF0E-8E13-A59F-2763-951DFF242725}"/>
              </a:ext>
            </a:extLst>
          </p:cNvPr>
          <p:cNvPicPr>
            <a:picLocks noChangeAspect="1"/>
          </p:cNvPicPr>
          <p:nvPr/>
        </p:nvPicPr>
        <p:blipFill>
          <a:blip r:embed="rId3"/>
          <a:stretch>
            <a:fillRect/>
          </a:stretch>
        </p:blipFill>
        <p:spPr>
          <a:xfrm>
            <a:off x="5873616" y="1381125"/>
            <a:ext cx="5084501" cy="5189536"/>
          </a:xfrm>
          <a:prstGeom prst="rect">
            <a:avLst/>
          </a:prstGeom>
          <a:noFill/>
        </p:spPr>
      </p:pic>
      <p:sp>
        <p:nvSpPr>
          <p:cNvPr id="4" name="Title 3">
            <a:extLst>
              <a:ext uri="{FF2B5EF4-FFF2-40B4-BE49-F238E27FC236}">
                <a16:creationId xmlns:a16="http://schemas.microsoft.com/office/drawing/2014/main" id="{CB34DD90-1B21-BAA1-721B-0D07A91382A5}"/>
              </a:ext>
            </a:extLst>
          </p:cNvPr>
          <p:cNvSpPr>
            <a:spLocks noGrp="1"/>
          </p:cNvSpPr>
          <p:nvPr>
            <p:ph type="title"/>
          </p:nvPr>
        </p:nvSpPr>
        <p:spPr>
          <a:xfrm>
            <a:off x="543697" y="0"/>
            <a:ext cx="8736227" cy="1186249"/>
          </a:xfrm>
        </p:spPr>
        <p:txBody>
          <a:bodyPr anchor="ctr">
            <a:normAutofit/>
          </a:bodyPr>
          <a:lstStyle/>
          <a:p>
            <a:r>
              <a:rPr lang="en-US"/>
              <a:t>DATA OVERVIEW</a:t>
            </a:r>
          </a:p>
        </p:txBody>
      </p:sp>
      <p:sp>
        <p:nvSpPr>
          <p:cNvPr id="5" name="Content Placeholder 4">
            <a:extLst>
              <a:ext uri="{FF2B5EF4-FFF2-40B4-BE49-F238E27FC236}">
                <a16:creationId xmlns:a16="http://schemas.microsoft.com/office/drawing/2014/main" id="{84C16FCA-7969-DEFC-2FFC-AB43F0F26900}"/>
              </a:ext>
            </a:extLst>
          </p:cNvPr>
          <p:cNvSpPr>
            <a:spLocks noGrp="1"/>
          </p:cNvSpPr>
          <p:nvPr>
            <p:ph idx="1"/>
          </p:nvPr>
        </p:nvSpPr>
        <p:spPr>
          <a:xfrm>
            <a:off x="543697" y="1825624"/>
            <a:ext cx="4872366" cy="4538105"/>
          </a:xfrm>
        </p:spPr>
        <p:txBody>
          <a:bodyPr>
            <a:normAutofit/>
          </a:bodyPr>
          <a:lstStyle/>
          <a:p>
            <a:r>
              <a:rPr lang="en-US"/>
              <a:t>The dataset contains data for loans issued in the year 2017.</a:t>
            </a:r>
          </a:p>
          <a:p>
            <a:r>
              <a:rPr lang="en-US"/>
              <a:t>Loan charge-off dates span the period from 2017 to 2023.</a:t>
            </a:r>
          </a:p>
          <a:p>
            <a:r>
              <a:rPr lang="en-US"/>
              <a:t>Number of rows in the dataset: 15,482</a:t>
            </a:r>
          </a:p>
          <a:p>
            <a:r>
              <a:rPr lang="en-US"/>
              <a:t>Number of features (columns) in the dataset: 33</a:t>
            </a:r>
          </a:p>
          <a:p>
            <a:endParaRPr lang="en-US"/>
          </a:p>
          <a:p>
            <a:endParaRPr lang="en-US"/>
          </a:p>
        </p:txBody>
      </p:sp>
    </p:spTree>
    <p:extLst>
      <p:ext uri="{BB962C8B-B14F-4D97-AF65-F5344CB8AC3E}">
        <p14:creationId xmlns:p14="http://schemas.microsoft.com/office/powerpoint/2010/main" val="208898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5537B-F5B1-0126-2B11-2F029DE3B4F3}"/>
              </a:ext>
            </a:extLst>
          </p:cNvPr>
          <p:cNvSpPr>
            <a:spLocks noGrp="1"/>
          </p:cNvSpPr>
          <p:nvPr>
            <p:ph type="title"/>
          </p:nvPr>
        </p:nvSpPr>
        <p:spPr/>
        <p:txBody>
          <a:bodyPr/>
          <a:lstStyle/>
          <a:p>
            <a:r>
              <a:rPr lang="en-US"/>
              <a:t>DATA QUALITY</a:t>
            </a:r>
          </a:p>
        </p:txBody>
      </p:sp>
    </p:spTree>
    <p:extLst>
      <p:ext uri="{BB962C8B-B14F-4D97-AF65-F5344CB8AC3E}">
        <p14:creationId xmlns:p14="http://schemas.microsoft.com/office/powerpoint/2010/main" val="298133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1A7380-DC31-B67D-B7DF-A8C7AC38210F}"/>
              </a:ext>
            </a:extLst>
          </p:cNvPr>
          <p:cNvSpPr>
            <a:spLocks noGrp="1"/>
          </p:cNvSpPr>
          <p:nvPr>
            <p:ph type="title"/>
          </p:nvPr>
        </p:nvSpPr>
        <p:spPr>
          <a:xfrm>
            <a:off x="543697" y="0"/>
            <a:ext cx="8736227" cy="1186249"/>
          </a:xfrm>
        </p:spPr>
        <p:txBody>
          <a:bodyPr anchor="ctr">
            <a:normAutofit/>
          </a:bodyPr>
          <a:lstStyle/>
          <a:p>
            <a:r>
              <a:rPr lang="en-US"/>
              <a:t>DATA QUALITY OVERVIEW</a:t>
            </a:r>
          </a:p>
        </p:txBody>
      </p:sp>
      <p:sp>
        <p:nvSpPr>
          <p:cNvPr id="5" name="Content Placeholder 4">
            <a:extLst>
              <a:ext uri="{FF2B5EF4-FFF2-40B4-BE49-F238E27FC236}">
                <a16:creationId xmlns:a16="http://schemas.microsoft.com/office/drawing/2014/main" id="{40D863CF-6E52-1C11-B6EC-9351518C4FBE}"/>
              </a:ext>
            </a:extLst>
          </p:cNvPr>
          <p:cNvSpPr>
            <a:spLocks noGrp="1"/>
          </p:cNvSpPr>
          <p:nvPr>
            <p:ph idx="1"/>
          </p:nvPr>
        </p:nvSpPr>
        <p:spPr>
          <a:xfrm>
            <a:off x="543697" y="1825624"/>
            <a:ext cx="10064525" cy="4538105"/>
          </a:xfrm>
        </p:spPr>
        <p:txBody>
          <a:bodyPr vert="horz" lIns="91440" tIns="45720" rIns="91440" bIns="45720" rtlCol="0" anchor="t">
            <a:normAutofit/>
          </a:bodyPr>
          <a:lstStyle/>
          <a:p>
            <a:r>
              <a:rPr lang="en-US" sz="2400" b="1"/>
              <a:t>Duplicates:</a:t>
            </a:r>
            <a:r>
              <a:rPr lang="en-US" sz="2400"/>
              <a:t> No duplicate rows were found.</a:t>
            </a:r>
          </a:p>
          <a:p>
            <a:r>
              <a:rPr lang="en-US" sz="2400" b="1"/>
              <a:t>Missing values:</a:t>
            </a:r>
            <a:endParaRPr lang="en-US" sz="2400" b="1">
              <a:cs typeface="Calibri"/>
            </a:endParaRPr>
          </a:p>
          <a:p>
            <a:pPr lvl="1"/>
            <a:r>
              <a:rPr lang="en-US"/>
              <a:t>Charge Off Balance Amount: 94.82% - Column dropped </a:t>
            </a:r>
            <a:endParaRPr lang="en-US">
              <a:cs typeface="Calibri"/>
            </a:endParaRPr>
          </a:p>
          <a:p>
            <a:pPr lvl="1"/>
            <a:r>
              <a:rPr lang="en-US"/>
              <a:t>Charge Off Date: 94.82% - Column dropped</a:t>
            </a:r>
            <a:endParaRPr lang="en-US">
              <a:cs typeface="Calibri"/>
            </a:endParaRPr>
          </a:p>
          <a:p>
            <a:pPr lvl="1"/>
            <a:r>
              <a:rPr lang="en-US"/>
              <a:t>Loan to Value(OLTV): 18.41% -</a:t>
            </a:r>
            <a:r>
              <a:rPr lang="en-US">
                <a:ea typeface="+mn-lt"/>
                <a:cs typeface="+mn-lt"/>
              </a:rPr>
              <a:t>Imputed missing with 0s, existing with 1s.</a:t>
            </a:r>
          </a:p>
          <a:p>
            <a:pPr lvl="1"/>
            <a:r>
              <a:rPr lang="en-IN"/>
              <a:t>Credit Score : 5.39% - Rows dropped</a:t>
            </a:r>
            <a:endParaRPr lang="en-IN">
              <a:cs typeface="Calibri"/>
            </a:endParaRPr>
          </a:p>
          <a:p>
            <a:pPr lvl="1"/>
            <a:r>
              <a:rPr lang="en-IN"/>
              <a:t>Credit Tier : 5.39% </a:t>
            </a:r>
            <a:r>
              <a:rPr lang="en-US"/>
              <a:t>- Rows dropped</a:t>
            </a:r>
            <a:endParaRPr lang="en-US" b="1"/>
          </a:p>
          <a:p>
            <a:r>
              <a:rPr lang="en-US" sz="2400" b="1"/>
              <a:t>Distribution: </a:t>
            </a:r>
            <a:r>
              <a:rPr lang="en-US" sz="2400"/>
              <a:t>The distribution of values in the priority columns was favorable.</a:t>
            </a:r>
            <a:endParaRPr lang="en-US" sz="2400">
              <a:ea typeface="Calibri"/>
              <a:cs typeface="Calibri"/>
            </a:endParaRPr>
          </a:p>
          <a:p>
            <a:r>
              <a:rPr lang="en-US" sz="2400" b="1" i="0">
                <a:effectLst/>
              </a:rPr>
              <a:t>Outliers: </a:t>
            </a:r>
            <a:r>
              <a:rPr lang="en-US" sz="2400" i="0">
                <a:effectLst/>
              </a:rPr>
              <a:t>Minimal instances of outliers were observed in the Debt-to-Income Ratio (DEBT).</a:t>
            </a:r>
            <a:endParaRPr lang="en-US" sz="2400" b="1"/>
          </a:p>
          <a:p>
            <a:pPr marL="0" indent="0">
              <a:buNone/>
            </a:pPr>
            <a:endParaRPr lang="en-US" sz="2400"/>
          </a:p>
        </p:txBody>
      </p:sp>
    </p:spTree>
    <p:extLst>
      <p:ext uri="{BB962C8B-B14F-4D97-AF65-F5344CB8AC3E}">
        <p14:creationId xmlns:p14="http://schemas.microsoft.com/office/powerpoint/2010/main" val="168354482"/>
      </p:ext>
    </p:extLst>
  </p:cSld>
  <p:clrMapOvr>
    <a:masterClrMapping/>
  </p:clrMapOvr>
</p:sld>
</file>

<file path=ppt/theme/theme1.xml><?xml version="1.0" encoding="utf-8"?>
<a:theme xmlns:a="http://schemas.openxmlformats.org/drawingml/2006/main" name="WSU Capstone">
  <a:themeElements>
    <a:clrScheme name="WSU Capstone">
      <a:dk1>
        <a:sysClr val="windowText" lastClr="000000"/>
      </a:dk1>
      <a:lt1>
        <a:sysClr val="window" lastClr="FFFFFF"/>
      </a:lt1>
      <a:dk2>
        <a:srgbClr val="262626"/>
      </a:dk2>
      <a:lt2>
        <a:srgbClr val="FFFFFF"/>
      </a:lt2>
      <a:accent1>
        <a:srgbClr val="FFCD00"/>
      </a:accent1>
      <a:accent2>
        <a:srgbClr val="3F3F3F"/>
      </a:accent2>
      <a:accent3>
        <a:srgbClr val="7F7F7F"/>
      </a:accent3>
      <a:accent4>
        <a:srgbClr val="9B1D20"/>
      </a:accent4>
      <a:accent5>
        <a:srgbClr val="3E7A2A"/>
      </a:accent5>
      <a:accent6>
        <a:srgbClr val="AF4308"/>
      </a:accent6>
      <a:hlink>
        <a:srgbClr val="007C8F"/>
      </a:hlink>
      <a:folHlink>
        <a:srgbClr val="007C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SU Capstone" id="{3EF5AC72-97B1-449A-977D-3F694B517164}" vid="{40B5D8A9-E338-40CC-81D5-3A58D2C0B4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34A1588D6AB44D933FD777AB7310A7" ma:contentTypeVersion="18" ma:contentTypeDescription="Create a new document." ma:contentTypeScope="" ma:versionID="67d060b8b5a077e9cc5bf6616a9a216d">
  <xsd:schema xmlns:xsd="http://www.w3.org/2001/XMLSchema" xmlns:xs="http://www.w3.org/2001/XMLSchema" xmlns:p="http://schemas.microsoft.com/office/2006/metadata/properties" xmlns:ns2="152e1d9c-9e95-4105-94c8-ba9c17f1c9f5" xmlns:ns3="3facb4a6-d4ed-4899-93ba-5ccc4d592c48" targetNamespace="http://schemas.microsoft.com/office/2006/metadata/properties" ma:root="true" ma:fieldsID="b450719ac8cb2760817788ad2e31a6c4" ns2:_="" ns3:_="">
    <xsd:import namespace="152e1d9c-9e95-4105-94c8-ba9c17f1c9f5"/>
    <xsd:import namespace="3facb4a6-d4ed-4899-93ba-5ccc4d592c4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2e1d9c-9e95-4105-94c8-ba9c17f1c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c0d4c70-ade2-42cb-baae-00de13da4c8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acb4a6-d4ed-4899-93ba-5ccc4d592c4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b55aa68-0c91-425c-b51d-d99fd58d6701}" ma:internalName="TaxCatchAll" ma:showField="CatchAllData" ma:web="3facb4a6-d4ed-4899-93ba-5ccc4d592c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2e1d9c-9e95-4105-94c8-ba9c17f1c9f5">
      <Terms xmlns="http://schemas.microsoft.com/office/infopath/2007/PartnerControls"/>
    </lcf76f155ced4ddcb4097134ff3c332f>
    <TaxCatchAll xmlns="3facb4a6-d4ed-4899-93ba-5ccc4d592c4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1EC312-B82C-4BDE-9055-F1C64E1D1A4F}">
  <ds:schemaRefs>
    <ds:schemaRef ds:uri="152e1d9c-9e95-4105-94c8-ba9c17f1c9f5"/>
    <ds:schemaRef ds:uri="3facb4a6-d4ed-4899-93ba-5ccc4d592c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0D903023-E1C8-468D-B02B-6910D30665D4}">
  <ds:schemaRefs>
    <ds:schemaRef ds:uri="152e1d9c-9e95-4105-94c8-ba9c17f1c9f5"/>
    <ds:schemaRef ds:uri="3facb4a6-d4ed-4899-93ba-5ccc4d592c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DAD24D0-D904-4B5E-8FC7-53F3C401DE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WSU Capstone</Template>
  <TotalTime>0</TotalTime>
  <Words>2495</Words>
  <Application>Microsoft Office PowerPoint</Application>
  <PresentationFormat>Widescreen</PresentationFormat>
  <Paragraphs>321</Paragraphs>
  <Slides>29</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WSU Capstone</vt:lpstr>
      <vt:lpstr>FACTORS INFLUENCING LOAN DEFAULTS</vt:lpstr>
      <vt:lpstr>AGENDA</vt:lpstr>
      <vt:lpstr>PROJECT OVERVIEW</vt:lpstr>
      <vt:lpstr>BUSINESS USE CASE</vt:lpstr>
      <vt:lpstr>PROJECT PROCESS</vt:lpstr>
      <vt:lpstr>STEPS PERFORMED</vt:lpstr>
      <vt:lpstr>DATA OVERVIEW</vt:lpstr>
      <vt:lpstr>DATA QUALITY</vt:lpstr>
      <vt:lpstr>DATA QUALITY OVERVIEW</vt:lpstr>
      <vt:lpstr>DATA CLEANING: FEATURE REDUCTION</vt:lpstr>
      <vt:lpstr>MAIN KPI</vt:lpstr>
      <vt:lpstr>PROJECT SCOPE: INFLUENCERS</vt:lpstr>
      <vt:lpstr>EXPLORATION AND FEATURE ENGINEERING</vt:lpstr>
      <vt:lpstr>Seasonality</vt:lpstr>
      <vt:lpstr>FEATURE ENGINEERING</vt:lpstr>
      <vt:lpstr>CREDIT SCORE</vt:lpstr>
      <vt:lpstr>LOAN AMOUNT</vt:lpstr>
      <vt:lpstr>LOAN TYPE</vt:lpstr>
      <vt:lpstr>METHODOLOGY AND ANALYSIS</vt:lpstr>
      <vt:lpstr>METHODOLOGY</vt:lpstr>
      <vt:lpstr>LOGISTIC REGRESSION</vt:lpstr>
      <vt:lpstr>LOGISTIC REGRESSION</vt:lpstr>
      <vt:lpstr>RANDOM FOREST</vt:lpstr>
      <vt:lpstr>RESULTS</vt:lpstr>
      <vt:lpstr>FEATURE IMPORTANCE</vt:lpstr>
      <vt:lpstr>INTERPRETATIONS</vt:lpstr>
      <vt:lpstr>PREVIEW</vt:lpstr>
      <vt:lpstr>USE CASES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RosemaryRadich</dc:creator>
  <cp:lastModifiedBy>Uma Maheswara Reddy Pammi</cp:lastModifiedBy>
  <cp:revision>192</cp:revision>
  <dcterms:created xsi:type="dcterms:W3CDTF">2023-09-11T17:24:57Z</dcterms:created>
  <dcterms:modified xsi:type="dcterms:W3CDTF">2023-12-09T04:36:17Z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0x0101001D34A1588D6AB44D933FD777AB7310A7</vt:lpwstr>
  </property>
  <property fmtid="{D5CDD505-2E9C-101B-9397-08002B2CF9AE}" pid="3" name="MediaServiceImageTags">
    <vt:lpwstr/>
  </property>
</Properties>
</file>